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0"/>
  </p:notesMasterIdLst>
  <p:handoutMasterIdLst>
    <p:handoutMasterId r:id="rId21"/>
  </p:handoutMasterIdLst>
  <p:sldIdLst>
    <p:sldId id="256" r:id="rId2"/>
    <p:sldId id="257" r:id="rId3"/>
    <p:sldId id="261" r:id="rId4"/>
    <p:sldId id="262" r:id="rId5"/>
    <p:sldId id="263" r:id="rId6"/>
    <p:sldId id="264" r:id="rId7"/>
    <p:sldId id="265" r:id="rId8"/>
    <p:sldId id="266" r:id="rId9"/>
    <p:sldId id="267" r:id="rId10"/>
    <p:sldId id="273" r:id="rId11"/>
    <p:sldId id="282" r:id="rId12"/>
    <p:sldId id="283" r:id="rId13"/>
    <p:sldId id="284" r:id="rId14"/>
    <p:sldId id="285" r:id="rId15"/>
    <p:sldId id="311" r:id="rId16"/>
    <p:sldId id="312" r:id="rId17"/>
    <p:sldId id="313" r:id="rId18"/>
    <p:sldId id="290" r:id="rId19"/>
  </p:sldIdLst>
  <p:sldSz cx="9144000" cy="5143500" type="screen16x9"/>
  <p:notesSz cx="6858000" cy="9144000"/>
  <p:embeddedFontLst>
    <p:embeddedFont>
      <p:font typeface="Algerian" panose="04020705040A02060702" pitchFamily="82" charset="0"/>
      <p:regular r:id="rId22"/>
    </p:embeddedFont>
    <p:embeddedFont>
      <p:font typeface="Bauhaus 93" panose="04030905020B02020C02" pitchFamily="82" charset="0"/>
      <p:regular r:id="rId23"/>
    </p:embeddedFont>
    <p:embeddedFont>
      <p:font typeface="Maven Pro" panose="020B0604020202020204" charset="0"/>
      <p:regular r:id="rId24"/>
      <p:bold r:id="rId25"/>
    </p:embeddedFont>
    <p:embeddedFont>
      <p:font typeface="Maven Pro Medium" panose="020B0604020202020204" charset="0"/>
      <p:regular r:id="rId26"/>
      <p:bold r:id="rId27"/>
    </p:embeddedFont>
    <p:embeddedFont>
      <p:font typeface="Nunito Light" pitchFamily="2" charset="0"/>
      <p:regular r:id="rId28"/>
      <p:italic r:id="rId29"/>
    </p:embeddedFont>
    <p:embeddedFont>
      <p:font typeface="Open Sans Light" panose="020B0306030504020204" pitchFamily="34"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33"/>
    <a:srgbClr val="14A178"/>
    <a:srgbClr val="94E3CC"/>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92FBDE-E7E9-473B-A8B8-FA6679A9706B}">
  <a:tblStyle styleId="{9A92FBDE-E7E9-473B-A8B8-FA6679A970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B0F3DF3-CFAE-43A6-9407-C70B7C105CC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6" autoAdjust="0"/>
    <p:restoredTop sz="94660"/>
  </p:normalViewPr>
  <p:slideViewPr>
    <p:cSldViewPr snapToGrid="0">
      <p:cViewPr varScale="1">
        <p:scale>
          <a:sx n="146" d="100"/>
          <a:sy n="146" d="100"/>
        </p:scale>
        <p:origin x="58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CB226E-131D-C54C-3183-F4A600A883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1404B542-E0D6-6FF7-4681-732C2D96CE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82B650-72C4-4AF2-BA20-E8F66EABF7D5}" type="datetime9">
              <a:rPr lang="en-US" smtClean="0"/>
              <a:t>10/18/2024 3:43:11 AM</a:t>
            </a:fld>
            <a:endParaRPr lang="en-IN"/>
          </a:p>
        </p:txBody>
      </p:sp>
      <p:sp>
        <p:nvSpPr>
          <p:cNvPr id="4" name="Footer Placeholder 3">
            <a:extLst>
              <a:ext uri="{FF2B5EF4-FFF2-40B4-BE49-F238E27FC236}">
                <a16:creationId xmlns:a16="http://schemas.microsoft.com/office/drawing/2014/main" id="{EFD80825-E93A-C79A-575A-739E92CAD9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B702BC6-CC52-CF2D-BA02-2AC00A5ECF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F594F-8EB0-4DAE-B8A5-661BD7506A61}" type="slidenum">
              <a:rPr lang="en-IN" smtClean="0"/>
              <a:t>‹#›</a:t>
            </a:fld>
            <a:endParaRPr lang="en-IN"/>
          </a:p>
        </p:txBody>
      </p:sp>
    </p:spTree>
    <p:extLst>
      <p:ext uri="{BB962C8B-B14F-4D97-AF65-F5344CB8AC3E}">
        <p14:creationId xmlns:p14="http://schemas.microsoft.com/office/powerpoint/2010/main" val="428799090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4bc9b2816726422d_27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4bc9b2816726422d_27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bc9b2816726422d_27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bc9b2816726422d_27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4bc9b2816726422d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4bc9b2816726422d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4bc9b2816726422d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4bc9b2816726422d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bc9b2816726422d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4bc9b2816726422d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bc9b2816726422d_27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bc9b2816726422d_27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130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bc9b2816726422d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bc9b2816726422d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32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d76d312f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ed76d312f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259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bc9b2816726422d_28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bc9b2816726422d_28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ed76d312f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ed76d312f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ed76d312f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ed76d312f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bc9b2816726422d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bc9b2816726422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bc9b2816726422d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bc9b2816726422d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bc9b2816726422d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bc9b2816726422d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bc9b2816726422d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bc9b2816726422d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bc9b2816726422d_28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bc9b2816726422d_28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bc9b2816726422d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bc9b2816726422d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9778" y="-50175"/>
            <a:ext cx="9263677" cy="5243849"/>
          </a:xfrm>
          <a:prstGeom prst="rect">
            <a:avLst/>
          </a:prstGeom>
          <a:noFill/>
          <a:ln>
            <a:noFill/>
          </a:ln>
        </p:spPr>
      </p:pic>
      <p:pic>
        <p:nvPicPr>
          <p:cNvPr id="10" name="Google Shape;10;p2"/>
          <p:cNvPicPr preferRelativeResize="0"/>
          <p:nvPr/>
        </p:nvPicPr>
        <p:blipFill>
          <a:blip r:embed="rId3">
            <a:alphaModFix/>
          </a:blip>
          <a:stretch>
            <a:fillRect/>
          </a:stretch>
        </p:blipFill>
        <p:spPr>
          <a:xfrm flipH="1">
            <a:off x="-69474" y="-50175"/>
            <a:ext cx="9263669" cy="5243848"/>
          </a:xfrm>
          <a:prstGeom prst="rect">
            <a:avLst/>
          </a:prstGeom>
          <a:noFill/>
          <a:ln>
            <a:noFill/>
          </a:ln>
        </p:spPr>
      </p:pic>
      <p:sp>
        <p:nvSpPr>
          <p:cNvPr id="11" name="Google Shape;11;p2"/>
          <p:cNvSpPr txBox="1">
            <a:spLocks noGrp="1"/>
          </p:cNvSpPr>
          <p:nvPr>
            <p:ph type="ctrTitle"/>
          </p:nvPr>
        </p:nvSpPr>
        <p:spPr>
          <a:xfrm>
            <a:off x="3355975" y="2187950"/>
            <a:ext cx="5074800" cy="181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5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3355975" y="4117425"/>
            <a:ext cx="34533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7"/>
        <p:cNvGrpSpPr/>
        <p:nvPr/>
      </p:nvGrpSpPr>
      <p:grpSpPr>
        <a:xfrm>
          <a:off x="0" y="0"/>
          <a:ext cx="0" cy="0"/>
          <a:chOff x="0" y="0"/>
          <a:chExt cx="0" cy="0"/>
        </a:xfrm>
      </p:grpSpPr>
      <p:pic>
        <p:nvPicPr>
          <p:cNvPr id="138" name="Google Shape;138;p26"/>
          <p:cNvPicPr preferRelativeResize="0"/>
          <p:nvPr/>
        </p:nvPicPr>
        <p:blipFill>
          <a:blip r:embed="rId2">
            <a:alphaModFix/>
          </a:blip>
          <a:stretch>
            <a:fillRect/>
          </a:stretch>
        </p:blipFill>
        <p:spPr>
          <a:xfrm rot="10800000">
            <a:off x="-19280" y="-3"/>
            <a:ext cx="9144003" cy="5143501"/>
          </a:xfrm>
          <a:prstGeom prst="rect">
            <a:avLst/>
          </a:prstGeom>
          <a:noFill/>
          <a:ln>
            <a:noFill/>
          </a:ln>
        </p:spPr>
      </p:pic>
      <p:pic>
        <p:nvPicPr>
          <p:cNvPr id="139" name="Google Shape;139;p26"/>
          <p:cNvPicPr preferRelativeResize="0"/>
          <p:nvPr/>
        </p:nvPicPr>
        <p:blipFill>
          <a:blip r:embed="rId3">
            <a:alphaModFix/>
          </a:blip>
          <a:stretch>
            <a:fillRect/>
          </a:stretch>
        </p:blipFill>
        <p:spPr>
          <a:xfrm>
            <a:off x="-69474" y="-50175"/>
            <a:ext cx="9263669" cy="5243848"/>
          </a:xfrm>
          <a:prstGeom prst="rect">
            <a:avLst/>
          </a:prstGeom>
          <a:noFill/>
          <a:ln>
            <a:noFill/>
          </a:ln>
        </p:spPr>
      </p:pic>
      <p:sp>
        <p:nvSpPr>
          <p:cNvPr id="140" name="Google Shape;14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26"/>
          <p:cNvSpPr txBox="1">
            <a:spLocks noGrp="1"/>
          </p:cNvSpPr>
          <p:nvPr>
            <p:ph type="subTitle" idx="1"/>
          </p:nvPr>
        </p:nvSpPr>
        <p:spPr>
          <a:xfrm>
            <a:off x="937625" y="2241340"/>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6"/>
          <p:cNvSpPr txBox="1">
            <a:spLocks noGrp="1"/>
          </p:cNvSpPr>
          <p:nvPr>
            <p:ph type="subTitle" idx="2"/>
          </p:nvPr>
        </p:nvSpPr>
        <p:spPr>
          <a:xfrm>
            <a:off x="3484347" y="2241340"/>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26"/>
          <p:cNvSpPr txBox="1">
            <a:spLocks noGrp="1"/>
          </p:cNvSpPr>
          <p:nvPr>
            <p:ph type="subTitle" idx="3"/>
          </p:nvPr>
        </p:nvSpPr>
        <p:spPr>
          <a:xfrm>
            <a:off x="6031075" y="2241340"/>
            <a:ext cx="21753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26"/>
          <p:cNvSpPr txBox="1">
            <a:spLocks noGrp="1"/>
          </p:cNvSpPr>
          <p:nvPr>
            <p:ph type="subTitle" idx="4"/>
          </p:nvPr>
        </p:nvSpPr>
        <p:spPr>
          <a:xfrm>
            <a:off x="937625" y="1772135"/>
            <a:ext cx="2175300" cy="46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Medium"/>
              <a:buNone/>
              <a:defRPr sz="2000">
                <a:solidFill>
                  <a:schemeClr val="dk1"/>
                </a:solidFill>
              </a:defRPr>
            </a:lvl1pPr>
            <a:lvl2pPr lvl="1"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2pPr>
            <a:lvl3pPr lvl="2"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3pPr>
            <a:lvl4pPr lvl="3"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4pPr>
            <a:lvl5pPr lvl="4"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5pPr>
            <a:lvl6pPr lvl="5"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6pPr>
            <a:lvl7pPr lvl="6"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7pPr>
            <a:lvl8pPr lvl="7"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8pPr>
            <a:lvl9pPr lvl="8"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9pPr>
          </a:lstStyle>
          <a:p>
            <a:endParaRPr/>
          </a:p>
        </p:txBody>
      </p:sp>
      <p:sp>
        <p:nvSpPr>
          <p:cNvPr id="145" name="Google Shape;145;p26"/>
          <p:cNvSpPr txBox="1">
            <a:spLocks noGrp="1"/>
          </p:cNvSpPr>
          <p:nvPr>
            <p:ph type="subTitle" idx="5"/>
          </p:nvPr>
        </p:nvSpPr>
        <p:spPr>
          <a:xfrm>
            <a:off x="3484350" y="1772135"/>
            <a:ext cx="2175300" cy="46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Medium"/>
              <a:buNone/>
              <a:defRPr sz="2000">
                <a:solidFill>
                  <a:schemeClr val="dk1"/>
                </a:solidFill>
              </a:defRPr>
            </a:lvl1pPr>
            <a:lvl2pPr lvl="1"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2pPr>
            <a:lvl3pPr lvl="2"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3pPr>
            <a:lvl4pPr lvl="3"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4pPr>
            <a:lvl5pPr lvl="4"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5pPr>
            <a:lvl6pPr lvl="5"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6pPr>
            <a:lvl7pPr lvl="6"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7pPr>
            <a:lvl8pPr lvl="7"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8pPr>
            <a:lvl9pPr lvl="8"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9pPr>
          </a:lstStyle>
          <a:p>
            <a:endParaRPr/>
          </a:p>
        </p:txBody>
      </p:sp>
      <p:sp>
        <p:nvSpPr>
          <p:cNvPr id="146" name="Google Shape;146;p26"/>
          <p:cNvSpPr txBox="1">
            <a:spLocks noGrp="1"/>
          </p:cNvSpPr>
          <p:nvPr>
            <p:ph type="subTitle" idx="6"/>
          </p:nvPr>
        </p:nvSpPr>
        <p:spPr>
          <a:xfrm>
            <a:off x="6031075" y="1772135"/>
            <a:ext cx="2175300" cy="46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ven Pro Medium"/>
              <a:buNone/>
              <a:defRPr sz="2000">
                <a:solidFill>
                  <a:schemeClr val="dk1"/>
                </a:solidFill>
              </a:defRPr>
            </a:lvl1pPr>
            <a:lvl2pPr lvl="1"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2pPr>
            <a:lvl3pPr lvl="2"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3pPr>
            <a:lvl4pPr lvl="3"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4pPr>
            <a:lvl5pPr lvl="4"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5pPr>
            <a:lvl6pPr lvl="5"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6pPr>
            <a:lvl7pPr lvl="6"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7pPr>
            <a:lvl8pPr lvl="7"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8pPr>
            <a:lvl9pPr lvl="8" algn="ctr" rtl="0">
              <a:lnSpc>
                <a:spcPct val="100000"/>
              </a:lnSpc>
              <a:spcBef>
                <a:spcPts val="0"/>
              </a:spcBef>
              <a:spcAft>
                <a:spcPts val="0"/>
              </a:spcAft>
              <a:buSzPts val="2400"/>
              <a:buFont typeface="Maven Pro Medium"/>
              <a:buNone/>
              <a:defRPr sz="2400">
                <a:latin typeface="Maven Pro Medium"/>
                <a:ea typeface="Maven Pro Medium"/>
                <a:cs typeface="Maven Pro Medium"/>
                <a:sym typeface="Maven Pro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7"/>
        <p:cNvGrpSpPr/>
        <p:nvPr/>
      </p:nvGrpSpPr>
      <p:grpSpPr>
        <a:xfrm>
          <a:off x="0" y="0"/>
          <a:ext cx="0" cy="0"/>
          <a:chOff x="0" y="0"/>
          <a:chExt cx="0" cy="0"/>
        </a:xfrm>
      </p:grpSpPr>
      <p:pic>
        <p:nvPicPr>
          <p:cNvPr id="148" name="Google Shape;148;p27"/>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49" name="Google Shape;149;p27"/>
          <p:cNvPicPr preferRelativeResize="0"/>
          <p:nvPr/>
        </p:nvPicPr>
        <p:blipFill>
          <a:blip r:embed="rId3">
            <a:alphaModFix/>
          </a:blip>
          <a:stretch>
            <a:fillRect/>
          </a:stretch>
        </p:blipFill>
        <p:spPr>
          <a:xfrm rot="10800000">
            <a:off x="-69474" y="-50175"/>
            <a:ext cx="9263669" cy="5243848"/>
          </a:xfrm>
          <a:prstGeom prst="rect">
            <a:avLst/>
          </a:prstGeom>
          <a:noFill/>
          <a:ln>
            <a:noFill/>
          </a:ln>
        </p:spPr>
      </p:pic>
      <p:sp>
        <p:nvSpPr>
          <p:cNvPr id="150" name="Google Shape;15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7"/>
          <p:cNvSpPr txBox="1">
            <a:spLocks noGrp="1"/>
          </p:cNvSpPr>
          <p:nvPr>
            <p:ph type="subTitle" idx="1"/>
          </p:nvPr>
        </p:nvSpPr>
        <p:spPr>
          <a:xfrm>
            <a:off x="1401224" y="1825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27"/>
          <p:cNvSpPr txBox="1">
            <a:spLocks noGrp="1"/>
          </p:cNvSpPr>
          <p:nvPr>
            <p:ph type="subTitle" idx="2"/>
          </p:nvPr>
        </p:nvSpPr>
        <p:spPr>
          <a:xfrm>
            <a:off x="4931776" y="1825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27"/>
          <p:cNvSpPr txBox="1">
            <a:spLocks noGrp="1"/>
          </p:cNvSpPr>
          <p:nvPr>
            <p:ph type="subTitle" idx="3"/>
          </p:nvPr>
        </p:nvSpPr>
        <p:spPr>
          <a:xfrm>
            <a:off x="1401224" y="34856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27"/>
          <p:cNvSpPr txBox="1">
            <a:spLocks noGrp="1"/>
          </p:cNvSpPr>
          <p:nvPr>
            <p:ph type="subTitle" idx="4"/>
          </p:nvPr>
        </p:nvSpPr>
        <p:spPr>
          <a:xfrm>
            <a:off x="4931763" y="34856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7"/>
          <p:cNvSpPr txBox="1">
            <a:spLocks noGrp="1"/>
          </p:cNvSpPr>
          <p:nvPr>
            <p:ph type="subTitle" idx="5"/>
          </p:nvPr>
        </p:nvSpPr>
        <p:spPr>
          <a:xfrm>
            <a:off x="1401225" y="1379275"/>
            <a:ext cx="2811000" cy="45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56" name="Google Shape;156;p27"/>
          <p:cNvSpPr txBox="1">
            <a:spLocks noGrp="1"/>
          </p:cNvSpPr>
          <p:nvPr>
            <p:ph type="subTitle" idx="6"/>
          </p:nvPr>
        </p:nvSpPr>
        <p:spPr>
          <a:xfrm>
            <a:off x="1401225" y="3040000"/>
            <a:ext cx="2811000" cy="45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57" name="Google Shape;157;p27"/>
          <p:cNvSpPr txBox="1">
            <a:spLocks noGrp="1"/>
          </p:cNvSpPr>
          <p:nvPr>
            <p:ph type="subTitle" idx="7"/>
          </p:nvPr>
        </p:nvSpPr>
        <p:spPr>
          <a:xfrm>
            <a:off x="4931750" y="1379275"/>
            <a:ext cx="2811000" cy="45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58" name="Google Shape;158;p27"/>
          <p:cNvSpPr txBox="1">
            <a:spLocks noGrp="1"/>
          </p:cNvSpPr>
          <p:nvPr>
            <p:ph type="subTitle" idx="8"/>
          </p:nvPr>
        </p:nvSpPr>
        <p:spPr>
          <a:xfrm>
            <a:off x="4931738" y="3040000"/>
            <a:ext cx="2811000" cy="45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159"/>
        <p:cNvGrpSpPr/>
        <p:nvPr/>
      </p:nvGrpSpPr>
      <p:grpSpPr>
        <a:xfrm>
          <a:off x="0" y="0"/>
          <a:ext cx="0" cy="0"/>
          <a:chOff x="0" y="0"/>
          <a:chExt cx="0" cy="0"/>
        </a:xfrm>
      </p:grpSpPr>
      <p:pic>
        <p:nvPicPr>
          <p:cNvPr id="160" name="Google Shape;160;p28"/>
          <p:cNvPicPr preferRelativeResize="0"/>
          <p:nvPr/>
        </p:nvPicPr>
        <p:blipFill>
          <a:blip r:embed="rId2">
            <a:alphaModFix/>
          </a:blip>
          <a:stretch>
            <a:fillRect/>
          </a:stretch>
        </p:blipFill>
        <p:spPr>
          <a:xfrm rot="10800000" flipH="1">
            <a:off x="0" y="-3"/>
            <a:ext cx="9144003" cy="5143501"/>
          </a:xfrm>
          <a:prstGeom prst="rect">
            <a:avLst/>
          </a:prstGeom>
          <a:noFill/>
          <a:ln>
            <a:noFill/>
          </a:ln>
        </p:spPr>
      </p:pic>
      <p:pic>
        <p:nvPicPr>
          <p:cNvPr id="161" name="Google Shape;161;p28"/>
          <p:cNvPicPr preferRelativeResize="0"/>
          <p:nvPr/>
        </p:nvPicPr>
        <p:blipFill>
          <a:blip r:embed="rId3">
            <a:alphaModFix/>
          </a:blip>
          <a:stretch>
            <a:fillRect/>
          </a:stretch>
        </p:blipFill>
        <p:spPr>
          <a:xfrm flipH="1">
            <a:off x="-69474" y="-50175"/>
            <a:ext cx="9263669" cy="5243848"/>
          </a:xfrm>
          <a:prstGeom prst="rect">
            <a:avLst/>
          </a:prstGeom>
          <a:noFill/>
          <a:ln>
            <a:noFill/>
          </a:ln>
        </p:spPr>
      </p:pic>
      <p:sp>
        <p:nvSpPr>
          <p:cNvPr id="162" name="Google Shape;16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8"/>
          <p:cNvSpPr txBox="1">
            <a:spLocks noGrp="1"/>
          </p:cNvSpPr>
          <p:nvPr>
            <p:ph type="subTitle" idx="1"/>
          </p:nvPr>
        </p:nvSpPr>
        <p:spPr>
          <a:xfrm>
            <a:off x="948600" y="1818104"/>
            <a:ext cx="19860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28"/>
          <p:cNvSpPr txBox="1">
            <a:spLocks noGrp="1"/>
          </p:cNvSpPr>
          <p:nvPr>
            <p:ph type="subTitle" idx="2"/>
          </p:nvPr>
        </p:nvSpPr>
        <p:spPr>
          <a:xfrm>
            <a:off x="3579002" y="1818104"/>
            <a:ext cx="19860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 name="Google Shape;165;p28"/>
          <p:cNvSpPr txBox="1">
            <a:spLocks noGrp="1"/>
          </p:cNvSpPr>
          <p:nvPr>
            <p:ph type="subTitle" idx="3"/>
          </p:nvPr>
        </p:nvSpPr>
        <p:spPr>
          <a:xfrm>
            <a:off x="2263800" y="3489811"/>
            <a:ext cx="19860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28"/>
          <p:cNvSpPr txBox="1">
            <a:spLocks noGrp="1"/>
          </p:cNvSpPr>
          <p:nvPr>
            <p:ph type="subTitle" idx="4"/>
          </p:nvPr>
        </p:nvSpPr>
        <p:spPr>
          <a:xfrm>
            <a:off x="4894200" y="3489811"/>
            <a:ext cx="19860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28"/>
          <p:cNvSpPr txBox="1">
            <a:spLocks noGrp="1"/>
          </p:cNvSpPr>
          <p:nvPr>
            <p:ph type="subTitle" idx="5"/>
          </p:nvPr>
        </p:nvSpPr>
        <p:spPr>
          <a:xfrm>
            <a:off x="6209400" y="1818104"/>
            <a:ext cx="19860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28"/>
          <p:cNvSpPr txBox="1">
            <a:spLocks noGrp="1"/>
          </p:cNvSpPr>
          <p:nvPr>
            <p:ph type="subTitle" idx="6"/>
          </p:nvPr>
        </p:nvSpPr>
        <p:spPr>
          <a:xfrm>
            <a:off x="948600" y="1399686"/>
            <a:ext cx="19860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69" name="Google Shape;169;p28"/>
          <p:cNvSpPr txBox="1">
            <a:spLocks noGrp="1"/>
          </p:cNvSpPr>
          <p:nvPr>
            <p:ph type="subTitle" idx="7"/>
          </p:nvPr>
        </p:nvSpPr>
        <p:spPr>
          <a:xfrm>
            <a:off x="3579002" y="1399686"/>
            <a:ext cx="19860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70" name="Google Shape;170;p28"/>
          <p:cNvSpPr txBox="1">
            <a:spLocks noGrp="1"/>
          </p:cNvSpPr>
          <p:nvPr>
            <p:ph type="subTitle" idx="8"/>
          </p:nvPr>
        </p:nvSpPr>
        <p:spPr>
          <a:xfrm>
            <a:off x="6209400" y="1399686"/>
            <a:ext cx="19860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71" name="Google Shape;171;p28"/>
          <p:cNvSpPr txBox="1">
            <a:spLocks noGrp="1"/>
          </p:cNvSpPr>
          <p:nvPr>
            <p:ph type="subTitle" idx="9"/>
          </p:nvPr>
        </p:nvSpPr>
        <p:spPr>
          <a:xfrm>
            <a:off x="2263800" y="3072975"/>
            <a:ext cx="19860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72" name="Google Shape;172;p28"/>
          <p:cNvSpPr txBox="1">
            <a:spLocks noGrp="1"/>
          </p:cNvSpPr>
          <p:nvPr>
            <p:ph type="subTitle" idx="13"/>
          </p:nvPr>
        </p:nvSpPr>
        <p:spPr>
          <a:xfrm>
            <a:off x="4894202" y="3072975"/>
            <a:ext cx="1986000" cy="42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3"/>
        <p:cNvGrpSpPr/>
        <p:nvPr/>
      </p:nvGrpSpPr>
      <p:grpSpPr>
        <a:xfrm>
          <a:off x="0" y="0"/>
          <a:ext cx="0" cy="0"/>
          <a:chOff x="0" y="0"/>
          <a:chExt cx="0" cy="0"/>
        </a:xfrm>
      </p:grpSpPr>
      <p:pic>
        <p:nvPicPr>
          <p:cNvPr id="174" name="Google Shape;174;p29"/>
          <p:cNvPicPr preferRelativeResize="0"/>
          <p:nvPr/>
        </p:nvPicPr>
        <p:blipFill>
          <a:blip r:embed="rId2">
            <a:alphaModFix/>
          </a:blip>
          <a:stretch>
            <a:fillRect/>
          </a:stretch>
        </p:blipFill>
        <p:spPr>
          <a:xfrm rot="10800000">
            <a:off x="-69474" y="-50175"/>
            <a:ext cx="9263677" cy="5243849"/>
          </a:xfrm>
          <a:prstGeom prst="rect">
            <a:avLst/>
          </a:prstGeom>
          <a:noFill/>
          <a:ln>
            <a:noFill/>
          </a:ln>
        </p:spPr>
      </p:pic>
      <p:pic>
        <p:nvPicPr>
          <p:cNvPr id="175" name="Google Shape;175;p29"/>
          <p:cNvPicPr preferRelativeResize="0"/>
          <p:nvPr/>
        </p:nvPicPr>
        <p:blipFill>
          <a:blip r:embed="rId3">
            <a:alphaModFix/>
          </a:blip>
          <a:stretch>
            <a:fillRect/>
          </a:stretch>
        </p:blipFill>
        <p:spPr>
          <a:xfrm rot="10800000" flipH="1">
            <a:off x="-59770" y="-50174"/>
            <a:ext cx="9263669" cy="5243848"/>
          </a:xfrm>
          <a:prstGeom prst="rect">
            <a:avLst/>
          </a:prstGeom>
          <a:noFill/>
          <a:ln>
            <a:noFill/>
          </a:ln>
        </p:spPr>
      </p:pic>
      <p:sp>
        <p:nvSpPr>
          <p:cNvPr id="176" name="Google Shape;17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29"/>
          <p:cNvSpPr txBox="1">
            <a:spLocks noGrp="1"/>
          </p:cNvSpPr>
          <p:nvPr>
            <p:ph type="subTitle" idx="1"/>
          </p:nvPr>
        </p:nvSpPr>
        <p:spPr>
          <a:xfrm>
            <a:off x="948600" y="1822567"/>
            <a:ext cx="1986000" cy="10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29"/>
          <p:cNvSpPr txBox="1">
            <a:spLocks noGrp="1"/>
          </p:cNvSpPr>
          <p:nvPr>
            <p:ph type="subTitle" idx="2"/>
          </p:nvPr>
        </p:nvSpPr>
        <p:spPr>
          <a:xfrm>
            <a:off x="3579001" y="1822567"/>
            <a:ext cx="1986000" cy="10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9"/>
          <p:cNvSpPr txBox="1">
            <a:spLocks noGrp="1"/>
          </p:cNvSpPr>
          <p:nvPr>
            <p:ph type="subTitle" idx="3"/>
          </p:nvPr>
        </p:nvSpPr>
        <p:spPr>
          <a:xfrm>
            <a:off x="948600" y="3481204"/>
            <a:ext cx="1986000" cy="10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9"/>
          <p:cNvSpPr txBox="1">
            <a:spLocks noGrp="1"/>
          </p:cNvSpPr>
          <p:nvPr>
            <p:ph type="subTitle" idx="4"/>
          </p:nvPr>
        </p:nvSpPr>
        <p:spPr>
          <a:xfrm>
            <a:off x="3579000" y="3481204"/>
            <a:ext cx="1986000" cy="10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29"/>
          <p:cNvSpPr txBox="1">
            <a:spLocks noGrp="1"/>
          </p:cNvSpPr>
          <p:nvPr>
            <p:ph type="subTitle" idx="5"/>
          </p:nvPr>
        </p:nvSpPr>
        <p:spPr>
          <a:xfrm>
            <a:off x="6209399" y="1822567"/>
            <a:ext cx="1986000" cy="10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9"/>
          <p:cNvSpPr txBox="1">
            <a:spLocks noGrp="1"/>
          </p:cNvSpPr>
          <p:nvPr>
            <p:ph type="subTitle" idx="6"/>
          </p:nvPr>
        </p:nvSpPr>
        <p:spPr>
          <a:xfrm>
            <a:off x="6209399" y="3481204"/>
            <a:ext cx="1986000" cy="10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9"/>
          <p:cNvSpPr txBox="1">
            <a:spLocks noGrp="1"/>
          </p:cNvSpPr>
          <p:nvPr>
            <p:ph type="subTitle" idx="7"/>
          </p:nvPr>
        </p:nvSpPr>
        <p:spPr>
          <a:xfrm>
            <a:off x="948600" y="1369372"/>
            <a:ext cx="1986000" cy="45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4" name="Google Shape;184;p29"/>
          <p:cNvSpPr txBox="1">
            <a:spLocks noGrp="1"/>
          </p:cNvSpPr>
          <p:nvPr>
            <p:ph type="subTitle" idx="8"/>
          </p:nvPr>
        </p:nvSpPr>
        <p:spPr>
          <a:xfrm>
            <a:off x="3579002" y="1369372"/>
            <a:ext cx="1986000" cy="45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5" name="Google Shape;185;p29"/>
          <p:cNvSpPr txBox="1">
            <a:spLocks noGrp="1"/>
          </p:cNvSpPr>
          <p:nvPr>
            <p:ph type="subTitle" idx="9"/>
          </p:nvPr>
        </p:nvSpPr>
        <p:spPr>
          <a:xfrm>
            <a:off x="6209400" y="1369372"/>
            <a:ext cx="1986000" cy="45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6" name="Google Shape;186;p29"/>
          <p:cNvSpPr txBox="1">
            <a:spLocks noGrp="1"/>
          </p:cNvSpPr>
          <p:nvPr>
            <p:ph type="subTitle" idx="13"/>
          </p:nvPr>
        </p:nvSpPr>
        <p:spPr>
          <a:xfrm>
            <a:off x="948600" y="3024894"/>
            <a:ext cx="1986000" cy="45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7" name="Google Shape;187;p29"/>
          <p:cNvSpPr txBox="1">
            <a:spLocks noGrp="1"/>
          </p:cNvSpPr>
          <p:nvPr>
            <p:ph type="subTitle" idx="14"/>
          </p:nvPr>
        </p:nvSpPr>
        <p:spPr>
          <a:xfrm>
            <a:off x="3579002" y="3024894"/>
            <a:ext cx="1986000" cy="45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188" name="Google Shape;188;p29"/>
          <p:cNvSpPr txBox="1">
            <a:spLocks noGrp="1"/>
          </p:cNvSpPr>
          <p:nvPr>
            <p:ph type="subTitle" idx="15"/>
          </p:nvPr>
        </p:nvSpPr>
        <p:spPr>
          <a:xfrm>
            <a:off x="6209400" y="3024894"/>
            <a:ext cx="1986000" cy="45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dk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8"/>
        <p:cNvGrpSpPr/>
        <p:nvPr/>
      </p:nvGrpSpPr>
      <p:grpSpPr>
        <a:xfrm>
          <a:off x="0" y="0"/>
          <a:ext cx="0" cy="0"/>
          <a:chOff x="0" y="0"/>
          <a:chExt cx="0" cy="0"/>
        </a:xfrm>
      </p:grpSpPr>
      <p:pic>
        <p:nvPicPr>
          <p:cNvPr id="199" name="Google Shape;199;p31"/>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00" name="Google Shape;200;p31"/>
          <p:cNvPicPr preferRelativeResize="0"/>
          <p:nvPr/>
        </p:nvPicPr>
        <p:blipFill>
          <a:blip r:embed="rId3">
            <a:alphaModFix/>
          </a:blip>
          <a:stretch>
            <a:fillRect/>
          </a:stretch>
        </p:blipFill>
        <p:spPr>
          <a:xfrm rot="10800000">
            <a:off x="-69474" y="-50175"/>
            <a:ext cx="9263669" cy="5243848"/>
          </a:xfrm>
          <a:prstGeom prst="rect">
            <a:avLst/>
          </a:prstGeom>
          <a:noFill/>
          <a:ln>
            <a:noFill/>
          </a:ln>
        </p:spPr>
      </p:pic>
      <p:sp>
        <p:nvSpPr>
          <p:cNvPr id="201" name="Google Shape;201;p31"/>
          <p:cNvSpPr txBox="1">
            <a:spLocks noGrp="1"/>
          </p:cNvSpPr>
          <p:nvPr>
            <p:ph type="title"/>
          </p:nvPr>
        </p:nvSpPr>
        <p:spPr>
          <a:xfrm>
            <a:off x="2347969" y="7581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31"/>
          <p:cNvSpPr txBox="1">
            <a:spLocks noGrp="1"/>
          </p:cNvSpPr>
          <p:nvPr>
            <p:ph type="subTitle" idx="1"/>
          </p:nvPr>
        </p:nvSpPr>
        <p:spPr>
          <a:xfrm>
            <a:off x="2347931" y="176105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31"/>
          <p:cNvSpPr txBox="1"/>
          <p:nvPr/>
        </p:nvSpPr>
        <p:spPr>
          <a:xfrm>
            <a:off x="2347931" y="2819750"/>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Maven Pro"/>
                <a:ea typeface="Maven Pro"/>
                <a:cs typeface="Maven Pro"/>
                <a:sym typeface="Maven Pro"/>
              </a:rPr>
              <a:t>CREDITS:</a:t>
            </a:r>
            <a:r>
              <a:rPr lang="en" sz="1000">
                <a:solidFill>
                  <a:schemeClr val="dk1"/>
                </a:solidFill>
                <a:latin typeface="Maven Pro"/>
                <a:ea typeface="Maven Pro"/>
                <a:cs typeface="Maven Pro"/>
                <a:sym typeface="Maven Pro"/>
              </a:rPr>
              <a:t> This presentation template was created by </a:t>
            </a:r>
            <a:r>
              <a:rPr lang="en" sz="1000" b="1" u="sng">
                <a:solidFill>
                  <a:schemeClr val="dk1"/>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Slidesgo</a:t>
            </a:r>
            <a:r>
              <a:rPr lang="en" sz="1000">
                <a:solidFill>
                  <a:schemeClr val="dk1"/>
                </a:solidFill>
                <a:latin typeface="Maven Pro"/>
                <a:ea typeface="Maven Pro"/>
                <a:cs typeface="Maven Pro"/>
                <a:sym typeface="Maven Pro"/>
              </a:rPr>
              <a:t>, and includes icons by </a:t>
            </a:r>
            <a:r>
              <a:rPr lang="en" sz="1000" b="1" u="sng">
                <a:solidFill>
                  <a:schemeClr val="dk1"/>
                </a:solidFill>
                <a:latin typeface="Maven Pro"/>
                <a:ea typeface="Maven Pro"/>
                <a:cs typeface="Maven Pro"/>
                <a:sym typeface="Maven Pro"/>
                <a:hlinkClick r:id="rId5">
                  <a:extLst>
                    <a:ext uri="{A12FA001-AC4F-418D-AE19-62706E023703}">
                      <ahyp:hlinkClr xmlns:ahyp="http://schemas.microsoft.com/office/drawing/2018/hyperlinkcolor" val="tx"/>
                    </a:ext>
                  </a:extLst>
                </a:hlinkClick>
              </a:rPr>
              <a:t>Flaticon</a:t>
            </a:r>
            <a:r>
              <a:rPr lang="en" sz="1000">
                <a:solidFill>
                  <a:schemeClr val="dk1"/>
                </a:solidFill>
                <a:latin typeface="Maven Pro"/>
                <a:ea typeface="Maven Pro"/>
                <a:cs typeface="Maven Pro"/>
                <a:sym typeface="Maven Pro"/>
              </a:rPr>
              <a:t>, and infographics &amp; images by </a:t>
            </a:r>
            <a:r>
              <a:rPr lang="en" sz="1000" b="1" u="sng">
                <a:solidFill>
                  <a:schemeClr val="dk1"/>
                </a:solidFill>
                <a:latin typeface="Maven Pro"/>
                <a:ea typeface="Maven Pro"/>
                <a:cs typeface="Maven Pro"/>
                <a:sym typeface="Maven Pro"/>
                <a:hlinkClick r:id="rId6">
                  <a:extLst>
                    <a:ext uri="{A12FA001-AC4F-418D-AE19-62706E023703}">
                      <ahyp:hlinkClr xmlns:ahyp="http://schemas.microsoft.com/office/drawing/2018/hyperlinkcolor" val="tx"/>
                    </a:ext>
                  </a:extLst>
                </a:hlinkClick>
              </a:rPr>
              <a:t>Freepik</a:t>
            </a:r>
            <a:r>
              <a:rPr lang="en" sz="1000" u="sng">
                <a:solidFill>
                  <a:schemeClr val="dk1"/>
                </a:solidFill>
                <a:latin typeface="Maven Pro"/>
                <a:ea typeface="Maven Pro"/>
                <a:cs typeface="Maven Pro"/>
                <a:sym typeface="Maven Pro"/>
              </a:rPr>
              <a:t> </a:t>
            </a:r>
            <a:endParaRPr sz="1000" b="1" u="sng">
              <a:solidFill>
                <a:schemeClr val="dk1"/>
              </a:solidFill>
              <a:latin typeface="Maven Pro"/>
              <a:ea typeface="Maven Pro"/>
              <a:cs typeface="Maven Pro"/>
              <a:sym typeface="Maven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
        <p:cNvGrpSpPr/>
        <p:nvPr/>
      </p:nvGrpSpPr>
      <p:grpSpPr>
        <a:xfrm>
          <a:off x="0" y="0"/>
          <a:ext cx="0" cy="0"/>
          <a:chOff x="0" y="0"/>
          <a:chExt cx="0" cy="0"/>
        </a:xfrm>
      </p:grpSpPr>
      <p:pic>
        <p:nvPicPr>
          <p:cNvPr id="205" name="Google Shape;205;p32"/>
          <p:cNvPicPr preferRelativeResize="0"/>
          <p:nvPr/>
        </p:nvPicPr>
        <p:blipFill>
          <a:blip r:embed="rId2">
            <a:alphaModFix/>
          </a:blip>
          <a:stretch>
            <a:fillRect/>
          </a:stretch>
        </p:blipFill>
        <p:spPr>
          <a:xfrm>
            <a:off x="-59778" y="-50175"/>
            <a:ext cx="9263677" cy="5243849"/>
          </a:xfrm>
          <a:prstGeom prst="rect">
            <a:avLst/>
          </a:prstGeom>
          <a:noFill/>
          <a:ln>
            <a:noFill/>
          </a:ln>
        </p:spPr>
      </p:pic>
      <p:pic>
        <p:nvPicPr>
          <p:cNvPr id="206" name="Google Shape;206;p32"/>
          <p:cNvPicPr preferRelativeResize="0"/>
          <p:nvPr/>
        </p:nvPicPr>
        <p:blipFill>
          <a:blip r:embed="rId3">
            <a:alphaModFix/>
          </a:blip>
          <a:stretch>
            <a:fillRect/>
          </a:stretch>
        </p:blipFill>
        <p:spPr>
          <a:xfrm flipH="1">
            <a:off x="-69474" y="-50175"/>
            <a:ext cx="9263669" cy="52438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7"/>
        <p:cNvGrpSpPr/>
        <p:nvPr/>
      </p:nvGrpSpPr>
      <p:grpSpPr>
        <a:xfrm>
          <a:off x="0" y="0"/>
          <a:ext cx="0" cy="0"/>
          <a:chOff x="0" y="0"/>
          <a:chExt cx="0" cy="0"/>
        </a:xfrm>
      </p:grpSpPr>
      <p:pic>
        <p:nvPicPr>
          <p:cNvPr id="208" name="Google Shape;208;p33"/>
          <p:cNvPicPr preferRelativeResize="0"/>
          <p:nvPr/>
        </p:nvPicPr>
        <p:blipFill>
          <a:blip r:embed="rId2">
            <a:alphaModFix/>
          </a:blip>
          <a:stretch>
            <a:fillRect/>
          </a:stretch>
        </p:blipFill>
        <p:spPr>
          <a:xfrm>
            <a:off x="-1" y="0"/>
            <a:ext cx="9144003" cy="5143501"/>
          </a:xfrm>
          <a:prstGeom prst="rect">
            <a:avLst/>
          </a:prstGeom>
          <a:noFill/>
          <a:ln>
            <a:noFill/>
          </a:ln>
        </p:spPr>
      </p:pic>
      <p:pic>
        <p:nvPicPr>
          <p:cNvPr id="209" name="Google Shape;209;p33"/>
          <p:cNvPicPr preferRelativeResize="0"/>
          <p:nvPr/>
        </p:nvPicPr>
        <p:blipFill>
          <a:blip r:embed="rId3">
            <a:alphaModFix/>
          </a:blip>
          <a:stretch>
            <a:fillRect/>
          </a:stretch>
        </p:blipFill>
        <p:spPr>
          <a:xfrm rot="10800000">
            <a:off x="-69474" y="-50175"/>
            <a:ext cx="9263669" cy="52438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1" y="0"/>
            <a:ext cx="9144003" cy="5143501"/>
          </a:xfrm>
          <a:prstGeom prst="rect">
            <a:avLst/>
          </a:prstGeom>
          <a:noFill/>
          <a:ln>
            <a:noFill/>
          </a:ln>
        </p:spPr>
      </p:pic>
      <p:pic>
        <p:nvPicPr>
          <p:cNvPr id="20" name="Google Shape;20;p4"/>
          <p:cNvPicPr preferRelativeResize="0"/>
          <p:nvPr/>
        </p:nvPicPr>
        <p:blipFill>
          <a:blip r:embed="rId3">
            <a:alphaModFix/>
          </a:blip>
          <a:stretch>
            <a:fillRect/>
          </a:stretch>
        </p:blipFill>
        <p:spPr>
          <a:xfrm rot="10800000">
            <a:off x="-69474" y="-50175"/>
            <a:ext cx="9263669" cy="5243848"/>
          </a:xfrm>
          <a:prstGeom prst="rect">
            <a:avLst/>
          </a:prstGeom>
          <a:noFill/>
          <a:ln>
            <a:noFill/>
          </a:ln>
        </p:spPr>
      </p:pic>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126075"/>
            <a:ext cx="7704000" cy="41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1" y="0"/>
            <a:ext cx="9144003" cy="5143501"/>
          </a:xfrm>
          <a:prstGeom prst="rect">
            <a:avLst/>
          </a:prstGeom>
          <a:noFill/>
          <a:ln>
            <a:noFill/>
          </a:ln>
        </p:spPr>
      </p:pic>
      <p:pic>
        <p:nvPicPr>
          <p:cNvPr id="33" name="Google Shape;33;p6"/>
          <p:cNvPicPr preferRelativeResize="0"/>
          <p:nvPr/>
        </p:nvPicPr>
        <p:blipFill>
          <a:blip r:embed="rId3">
            <a:alphaModFix/>
          </a:blip>
          <a:stretch>
            <a:fillRect/>
          </a:stretch>
        </p:blipFill>
        <p:spPr>
          <a:xfrm rot="10800000">
            <a:off x="-69474" y="-50175"/>
            <a:ext cx="9263669" cy="5243848"/>
          </a:xfrm>
          <a:prstGeom prst="rect">
            <a:avLst/>
          </a:prstGeom>
          <a:noFill/>
          <a:ln>
            <a:noFill/>
          </a:ln>
        </p:spPr>
      </p:pic>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rot="10800000" flipH="1">
            <a:off x="-1" y="-3"/>
            <a:ext cx="9144003" cy="5143501"/>
          </a:xfrm>
          <a:prstGeom prst="rect">
            <a:avLst/>
          </a:prstGeom>
          <a:noFill/>
          <a:ln>
            <a:noFill/>
          </a:ln>
        </p:spPr>
      </p:pic>
      <p:pic>
        <p:nvPicPr>
          <p:cNvPr id="37" name="Google Shape;37;p7"/>
          <p:cNvPicPr preferRelativeResize="0"/>
          <p:nvPr/>
        </p:nvPicPr>
        <p:blipFill>
          <a:blip r:embed="rId3">
            <a:alphaModFix/>
          </a:blip>
          <a:stretch>
            <a:fillRect/>
          </a:stretch>
        </p:blipFill>
        <p:spPr>
          <a:xfrm flipH="1">
            <a:off x="-69474" y="-50175"/>
            <a:ext cx="9263669" cy="5243848"/>
          </a:xfrm>
          <a:prstGeom prst="rect">
            <a:avLst/>
          </a:prstGeom>
          <a:noFill/>
          <a:ln>
            <a:noFill/>
          </a:ln>
        </p:spPr>
      </p:pic>
      <p:sp>
        <p:nvSpPr>
          <p:cNvPr id="38" name="Google Shape;3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7"/>
          <p:cNvSpPr txBox="1">
            <a:spLocks noGrp="1"/>
          </p:cNvSpPr>
          <p:nvPr>
            <p:ph type="subTitle" idx="1"/>
          </p:nvPr>
        </p:nvSpPr>
        <p:spPr>
          <a:xfrm>
            <a:off x="2313475" y="1967100"/>
            <a:ext cx="4517100" cy="1818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pic>
        <p:nvPicPr>
          <p:cNvPr id="85" name="Google Shape;85;p16"/>
          <p:cNvPicPr preferRelativeResize="0"/>
          <p:nvPr/>
        </p:nvPicPr>
        <p:blipFill>
          <a:blip r:embed="rId2">
            <a:alphaModFix/>
          </a:blip>
          <a:stretch>
            <a:fillRect/>
          </a:stretch>
        </p:blipFill>
        <p:spPr>
          <a:xfrm rot="10800000">
            <a:off x="-1" y="-3"/>
            <a:ext cx="9144003" cy="5143501"/>
          </a:xfrm>
          <a:prstGeom prst="rect">
            <a:avLst/>
          </a:prstGeom>
          <a:noFill/>
          <a:ln>
            <a:noFill/>
          </a:ln>
        </p:spPr>
      </p:pic>
      <p:pic>
        <p:nvPicPr>
          <p:cNvPr id="86" name="Google Shape;86;p16"/>
          <p:cNvPicPr preferRelativeResize="0"/>
          <p:nvPr/>
        </p:nvPicPr>
        <p:blipFill>
          <a:blip r:embed="rId3">
            <a:alphaModFix/>
          </a:blip>
          <a:stretch>
            <a:fillRect/>
          </a:stretch>
        </p:blipFill>
        <p:spPr>
          <a:xfrm flipH="1">
            <a:off x="1" y="-50175"/>
            <a:ext cx="9263669" cy="5243848"/>
          </a:xfrm>
          <a:prstGeom prst="rect">
            <a:avLst/>
          </a:prstGeom>
          <a:noFill/>
          <a:ln>
            <a:noFill/>
          </a:ln>
        </p:spPr>
      </p:pic>
      <p:sp>
        <p:nvSpPr>
          <p:cNvPr id="87" name="Google Shape;8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8"/>
        <p:cNvGrpSpPr/>
        <p:nvPr/>
      </p:nvGrpSpPr>
      <p:grpSpPr>
        <a:xfrm>
          <a:off x="0" y="0"/>
          <a:ext cx="0" cy="0"/>
          <a:chOff x="0" y="0"/>
          <a:chExt cx="0" cy="0"/>
        </a:xfrm>
      </p:grpSpPr>
      <p:pic>
        <p:nvPicPr>
          <p:cNvPr id="89" name="Google Shape;89;p17"/>
          <p:cNvPicPr preferRelativeResize="0"/>
          <p:nvPr/>
        </p:nvPicPr>
        <p:blipFill>
          <a:blip r:embed="rId2">
            <a:alphaModFix/>
          </a:blip>
          <a:stretch>
            <a:fillRect/>
          </a:stretch>
        </p:blipFill>
        <p:spPr>
          <a:xfrm rot="10800000">
            <a:off x="-19280" y="0"/>
            <a:ext cx="9144003" cy="5143501"/>
          </a:xfrm>
          <a:prstGeom prst="rect">
            <a:avLst/>
          </a:prstGeom>
          <a:noFill/>
          <a:ln>
            <a:noFill/>
          </a:ln>
        </p:spPr>
      </p:pic>
      <p:pic>
        <p:nvPicPr>
          <p:cNvPr id="90" name="Google Shape;90;p17"/>
          <p:cNvPicPr preferRelativeResize="0"/>
          <p:nvPr/>
        </p:nvPicPr>
        <p:blipFill>
          <a:blip r:embed="rId3">
            <a:alphaModFix/>
          </a:blip>
          <a:stretch>
            <a:fillRect/>
          </a:stretch>
        </p:blipFill>
        <p:spPr>
          <a:xfrm rot="10800000" flipH="1">
            <a:off x="-79111" y="-50175"/>
            <a:ext cx="9263669" cy="5243848"/>
          </a:xfrm>
          <a:prstGeom prst="rect">
            <a:avLst/>
          </a:prstGeom>
          <a:noFill/>
          <a:ln>
            <a:noFill/>
          </a:ln>
        </p:spPr>
      </p:pic>
      <p:sp>
        <p:nvSpPr>
          <p:cNvPr id="91" name="Google Shape;9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3"/>
        <p:cNvGrpSpPr/>
        <p:nvPr/>
      </p:nvGrpSpPr>
      <p:grpSpPr>
        <a:xfrm>
          <a:off x="0" y="0"/>
          <a:ext cx="0" cy="0"/>
          <a:chOff x="0" y="0"/>
          <a:chExt cx="0" cy="0"/>
        </a:xfrm>
      </p:grpSpPr>
      <p:pic>
        <p:nvPicPr>
          <p:cNvPr id="124" name="Google Shape;124;p24"/>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25" name="Google Shape;125;p24"/>
          <p:cNvPicPr preferRelativeResize="0"/>
          <p:nvPr/>
        </p:nvPicPr>
        <p:blipFill>
          <a:blip r:embed="rId3">
            <a:alphaModFix/>
          </a:blip>
          <a:stretch>
            <a:fillRect/>
          </a:stretch>
        </p:blipFill>
        <p:spPr>
          <a:xfrm rot="10800000">
            <a:off x="-69474" y="-50175"/>
            <a:ext cx="9263669" cy="5243848"/>
          </a:xfrm>
          <a:prstGeom prst="rect">
            <a:avLst/>
          </a:prstGeom>
          <a:noFill/>
          <a:ln>
            <a:noFill/>
          </a:ln>
        </p:spPr>
      </p:pic>
      <p:sp>
        <p:nvSpPr>
          <p:cNvPr id="126" name="Google Shape;12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24"/>
          <p:cNvSpPr txBox="1">
            <a:spLocks noGrp="1"/>
          </p:cNvSpPr>
          <p:nvPr>
            <p:ph type="subTitle" idx="1"/>
          </p:nvPr>
        </p:nvSpPr>
        <p:spPr>
          <a:xfrm>
            <a:off x="5012625" y="2237900"/>
            <a:ext cx="2460900" cy="1723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4"/>
          <p:cNvSpPr txBox="1">
            <a:spLocks noGrp="1"/>
          </p:cNvSpPr>
          <p:nvPr>
            <p:ph type="subTitle" idx="2"/>
          </p:nvPr>
        </p:nvSpPr>
        <p:spPr>
          <a:xfrm>
            <a:off x="1670450" y="2237900"/>
            <a:ext cx="2460900" cy="1723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24"/>
          <p:cNvSpPr txBox="1">
            <a:spLocks noGrp="1"/>
          </p:cNvSpPr>
          <p:nvPr>
            <p:ph type="subTitle" idx="3"/>
          </p:nvPr>
        </p:nvSpPr>
        <p:spPr>
          <a:xfrm>
            <a:off x="1670451" y="1679000"/>
            <a:ext cx="24609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130" name="Google Shape;130;p24"/>
          <p:cNvSpPr txBox="1">
            <a:spLocks noGrp="1"/>
          </p:cNvSpPr>
          <p:nvPr>
            <p:ph type="subTitle" idx="4"/>
          </p:nvPr>
        </p:nvSpPr>
        <p:spPr>
          <a:xfrm>
            <a:off x="5012650" y="1679000"/>
            <a:ext cx="24609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dk1"/>
                </a:solidFill>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rot="10800000" flipH="1">
            <a:off x="-19280" y="0"/>
            <a:ext cx="9144003" cy="5143501"/>
          </a:xfrm>
          <a:prstGeom prst="rect">
            <a:avLst/>
          </a:prstGeom>
          <a:noFill/>
          <a:ln>
            <a:noFill/>
          </a:ln>
        </p:spPr>
      </p:pic>
      <p:pic>
        <p:nvPicPr>
          <p:cNvPr id="133" name="Google Shape;133;p25"/>
          <p:cNvPicPr preferRelativeResize="0"/>
          <p:nvPr/>
        </p:nvPicPr>
        <p:blipFill>
          <a:blip r:embed="rId3">
            <a:alphaModFix/>
          </a:blip>
          <a:stretch>
            <a:fillRect/>
          </a:stretch>
        </p:blipFill>
        <p:spPr>
          <a:xfrm rot="10800000" flipH="1">
            <a:off x="-119661" y="-50175"/>
            <a:ext cx="9263669" cy="5243848"/>
          </a:xfrm>
          <a:prstGeom prst="rect">
            <a:avLst/>
          </a:prstGeom>
          <a:noFill/>
          <a:ln>
            <a:noFill/>
          </a:ln>
        </p:spPr>
      </p:pic>
      <p:sp>
        <p:nvSpPr>
          <p:cNvPr id="134" name="Google Shape;13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5"/>
          <p:cNvSpPr txBox="1">
            <a:spLocks noGrp="1"/>
          </p:cNvSpPr>
          <p:nvPr>
            <p:ph type="subTitle" idx="1"/>
          </p:nvPr>
        </p:nvSpPr>
        <p:spPr>
          <a:xfrm>
            <a:off x="720000" y="3042943"/>
            <a:ext cx="5173200" cy="12651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5"/>
          <p:cNvSpPr txBox="1">
            <a:spLocks noGrp="1"/>
          </p:cNvSpPr>
          <p:nvPr>
            <p:ph type="subTitle" idx="2"/>
          </p:nvPr>
        </p:nvSpPr>
        <p:spPr>
          <a:xfrm>
            <a:off x="720000" y="1582600"/>
            <a:ext cx="5173200" cy="12651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ven Pro"/>
              <a:buNone/>
              <a:defRPr sz="3000">
                <a:solidFill>
                  <a:schemeClr val="dk1"/>
                </a:solidFill>
                <a:latin typeface="Maven Pro"/>
                <a:ea typeface="Maven Pro"/>
                <a:cs typeface="Maven Pro"/>
                <a:sym typeface="Maven Pro"/>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rtl="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
        <p:nvSpPr>
          <p:cNvPr id="2" name="Date Placeholder 1">
            <a:extLst>
              <a:ext uri="{FF2B5EF4-FFF2-40B4-BE49-F238E27FC236}">
                <a16:creationId xmlns:a16="http://schemas.microsoft.com/office/drawing/2014/main" id="{342D2CFC-F1F5-F5EF-CFDE-AD797C068BFC}"/>
              </a:ext>
            </a:extLst>
          </p:cNvPr>
          <p:cNvSpPr>
            <a:spLocks noGrp="1"/>
          </p:cNvSpPr>
          <p:nvPr>
            <p:ph type="dt" sz="half" idx="2"/>
          </p:nvPr>
        </p:nvSpPr>
        <p:spPr>
          <a:xfrm>
            <a:off x="0" y="0"/>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BC11F627-9E71-4D71-BA5F-BEAEAAB8A968}" type="datetime9">
              <a:rPr lang="en-US" smtClean="0"/>
              <a:t>10/18/2024 3:43:11 AM</a:t>
            </a:fld>
            <a:endParaRPr lang="en-I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2" r:id="rId6"/>
    <p:sldLayoutId id="2147483663" r:id="rId7"/>
    <p:sldLayoutId id="2147483670" r:id="rId8"/>
    <p:sldLayoutId id="2147483671" r:id="rId9"/>
    <p:sldLayoutId id="2147483672" r:id="rId10"/>
    <p:sldLayoutId id="2147483673" r:id="rId11"/>
    <p:sldLayoutId id="2147483674" r:id="rId12"/>
    <p:sldLayoutId id="2147483675" r:id="rId13"/>
    <p:sldLayoutId id="2147483677" r:id="rId14"/>
    <p:sldLayoutId id="2147483678" r:id="rId15"/>
    <p:sldLayoutId id="2147483679" r:id="rId16"/>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ctrTitle"/>
          </p:nvPr>
        </p:nvSpPr>
        <p:spPr>
          <a:xfrm>
            <a:off x="0" y="550275"/>
            <a:ext cx="9144000" cy="1095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rgbClr val="CCFF33"/>
                </a:solidFill>
              </a:rPr>
              <a:t>FLIGHT PRICE PREDICTION WEB-BASED PLATFORM</a:t>
            </a:r>
            <a:br>
              <a:rPr lang="en-US" sz="3000" dirty="0">
                <a:solidFill>
                  <a:srgbClr val="CCFF33"/>
                </a:solidFill>
              </a:rPr>
            </a:br>
            <a:r>
              <a:rPr lang="en-US" sz="3000" dirty="0">
                <a:solidFill>
                  <a:srgbClr val="CCFF33"/>
                </a:solidFill>
              </a:rPr>
              <a:t>. .</a:t>
            </a:r>
          </a:p>
        </p:txBody>
      </p:sp>
      <p:sp>
        <p:nvSpPr>
          <p:cNvPr id="221" name="Google Shape;221;p37"/>
          <p:cNvSpPr txBox="1">
            <a:spLocks noGrp="1"/>
          </p:cNvSpPr>
          <p:nvPr>
            <p:ph type="subTitle" idx="1"/>
          </p:nvPr>
        </p:nvSpPr>
        <p:spPr>
          <a:xfrm>
            <a:off x="320167" y="3289388"/>
            <a:ext cx="3453300" cy="1095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PRESENTED BY-</a:t>
            </a:r>
          </a:p>
          <a:p>
            <a:pPr marL="0" lvl="0" indent="0" algn="l" rtl="0">
              <a:spcBef>
                <a:spcPts val="0"/>
              </a:spcBef>
              <a:spcAft>
                <a:spcPts val="0"/>
              </a:spcAft>
              <a:buNone/>
            </a:pPr>
            <a:endParaRPr lang="en" sz="1800" dirty="0"/>
          </a:p>
          <a:p>
            <a:pPr marL="0" lvl="0" indent="0" algn="l" rtl="0">
              <a:spcBef>
                <a:spcPts val="0"/>
              </a:spcBef>
              <a:spcAft>
                <a:spcPts val="0"/>
              </a:spcAft>
              <a:buNone/>
            </a:pPr>
            <a:r>
              <a:rPr lang="en" dirty="0"/>
              <a:t>	HARI R. (PRN21CS054)</a:t>
            </a:r>
          </a:p>
          <a:p>
            <a:pPr marL="0" lvl="0" indent="0" algn="l" rtl="0">
              <a:spcBef>
                <a:spcPts val="0"/>
              </a:spcBef>
              <a:spcAft>
                <a:spcPts val="0"/>
              </a:spcAft>
              <a:buNone/>
            </a:pPr>
            <a:r>
              <a:rPr lang="en" dirty="0"/>
              <a:t>	S7 CSB</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2" name="Google Shape;220;p37">
            <a:extLst>
              <a:ext uri="{FF2B5EF4-FFF2-40B4-BE49-F238E27FC236}">
                <a16:creationId xmlns:a16="http://schemas.microsoft.com/office/drawing/2014/main" id="{1A63307B-B463-92F3-DCE4-D339CFA3E086}"/>
              </a:ext>
            </a:extLst>
          </p:cNvPr>
          <p:cNvSpPr txBox="1">
            <a:spLocks/>
          </p:cNvSpPr>
          <p:nvPr/>
        </p:nvSpPr>
        <p:spPr>
          <a:xfrm>
            <a:off x="990600" y="1883821"/>
            <a:ext cx="7162800" cy="1095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aven Pro"/>
              <a:buNone/>
              <a:defRPr sz="5100" b="0" i="0" u="none" strike="noStrike" cap="none">
                <a:solidFill>
                  <a:schemeClr val="dk1"/>
                </a:solidFill>
                <a:latin typeface="Maven Pro"/>
                <a:ea typeface="Maven Pro"/>
                <a:cs typeface="Maven Pro"/>
                <a:sym typeface="Maven Pro"/>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2400" b="0" i="0" dirty="0">
                <a:solidFill>
                  <a:srgbClr val="CCFF33"/>
                </a:solidFill>
                <a:effectLst/>
                <a:latin typeface="Maven Pro" panose="020B0604020202020204" charset="0"/>
                <a:ea typeface="Maven Pro" panose="020B0604020202020204" charset="0"/>
                <a:cs typeface="Maven Pro" panose="020B0604020202020204" charset="0"/>
              </a:rPr>
              <a:t>Leveraging Generative AI for Real-time                     Airfare Forecasting</a:t>
            </a:r>
            <a:endParaRPr lang="en-US" sz="2400" dirty="0">
              <a:solidFill>
                <a:srgbClr val="CCFF33"/>
              </a:solidFill>
            </a:endParaRPr>
          </a:p>
        </p:txBody>
      </p:sp>
      <p:sp>
        <p:nvSpPr>
          <p:cNvPr id="3" name="Google Shape;221;p37">
            <a:extLst>
              <a:ext uri="{FF2B5EF4-FFF2-40B4-BE49-F238E27FC236}">
                <a16:creationId xmlns:a16="http://schemas.microsoft.com/office/drawing/2014/main" id="{F38A38DF-70AE-F566-5073-4AC70C4A8C75}"/>
              </a:ext>
            </a:extLst>
          </p:cNvPr>
          <p:cNvSpPr txBox="1">
            <a:spLocks/>
          </p:cNvSpPr>
          <p:nvPr/>
        </p:nvSpPr>
        <p:spPr>
          <a:xfrm>
            <a:off x="5370533" y="3289388"/>
            <a:ext cx="3453300" cy="1477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None/>
              <a:defRPr sz="14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800"/>
              <a:buFont typeface="Maven Pro"/>
              <a:buNone/>
              <a:defRPr sz="1800" b="0" i="0" u="none" strike="noStrike" cap="none">
                <a:solidFill>
                  <a:schemeClr val="dk1"/>
                </a:solidFill>
                <a:latin typeface="Maven Pro"/>
                <a:ea typeface="Maven Pro"/>
                <a:cs typeface="Maven Pro"/>
                <a:sym typeface="Maven Pro"/>
              </a:defRPr>
            </a:lvl9pPr>
          </a:lstStyle>
          <a:p>
            <a:pPr marL="0" indent="0"/>
            <a:r>
              <a:rPr lang="en-US" sz="1800" dirty="0"/>
              <a:t>GUIDED BY-</a:t>
            </a:r>
          </a:p>
          <a:p>
            <a:pPr marL="0" indent="0"/>
            <a:endParaRPr lang="en-US" sz="1800" dirty="0"/>
          </a:p>
          <a:p>
            <a:pPr marL="0" indent="0" algn="r"/>
            <a:r>
              <a:rPr lang="en-US" dirty="0"/>
              <a:t>SMT. SUZANNA CHARLY</a:t>
            </a:r>
          </a:p>
          <a:p>
            <a:pPr marL="0" indent="0" algn="r"/>
            <a:r>
              <a:rPr lang="en-US" dirty="0"/>
              <a:t>ASSISTANT PROFESSOR</a:t>
            </a:r>
          </a:p>
          <a:p>
            <a:pPr marL="0" indent="0" algn="r"/>
            <a:r>
              <a:rPr lang="en-US" dirty="0"/>
              <a:t>DEPT. OF COMPUTER SCIENCE</a:t>
            </a:r>
          </a:p>
          <a:p>
            <a:pPr marL="0" indent="0"/>
            <a:endParaRPr lang="en-US" dirty="0"/>
          </a:p>
          <a:p>
            <a:pPr marL="0" indent="0"/>
            <a:endParaRPr lang="en-US" dirty="0"/>
          </a:p>
        </p:txBody>
      </p:sp>
      <p:sp>
        <p:nvSpPr>
          <p:cNvPr id="5" name="TextBox 4">
            <a:extLst>
              <a:ext uri="{FF2B5EF4-FFF2-40B4-BE49-F238E27FC236}">
                <a16:creationId xmlns:a16="http://schemas.microsoft.com/office/drawing/2014/main" id="{F1D7A7EA-56D3-2315-D498-30CC5BD5C367}"/>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1</a:t>
            </a:r>
            <a:endParaRPr lang="en-IN" dirty="0">
              <a:solidFill>
                <a:srgbClr val="CCFF33"/>
              </a:solidFill>
              <a:latin typeface="Algerian" panose="04020705040A02060702" pitchFamily="82" charset="0"/>
            </a:endParaRPr>
          </a:p>
        </p:txBody>
      </p:sp>
      <p:sp>
        <p:nvSpPr>
          <p:cNvPr id="6" name="TextBox 5">
            <a:extLst>
              <a:ext uri="{FF2B5EF4-FFF2-40B4-BE49-F238E27FC236}">
                <a16:creationId xmlns:a16="http://schemas.microsoft.com/office/drawing/2014/main" id="{B1D3C1CD-18F2-8D06-D823-FDEB8AD60C85}"/>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6" name="Picture 5" descr="A close up of a green carpet&#10;&#10;Description automatically generated">
            <a:extLst>
              <a:ext uri="{FF2B5EF4-FFF2-40B4-BE49-F238E27FC236}">
                <a16:creationId xmlns:a16="http://schemas.microsoft.com/office/drawing/2014/main" id="{ED8166E6-3C43-C2EA-48AF-B1D629F9082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brightnessContrast bright="-40000" contrast="20000"/>
                    </a14:imgEffect>
                  </a14:imgLayer>
                </a14:imgProps>
              </a:ext>
            </a:extLst>
          </a:blip>
          <a:stretch>
            <a:fillRect/>
          </a:stretch>
        </p:blipFill>
        <p:spPr>
          <a:xfrm>
            <a:off x="-97969" y="-43767"/>
            <a:ext cx="10036769" cy="5257355"/>
          </a:xfrm>
          <a:prstGeom prst="rect">
            <a:avLst/>
          </a:prstGeom>
        </p:spPr>
      </p:pic>
      <p:sp>
        <p:nvSpPr>
          <p:cNvPr id="372" name="Google Shape;372;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DEEP LEARNING ARCHITECTURES</a:t>
            </a:r>
            <a:endParaRPr dirty="0">
              <a:solidFill>
                <a:srgbClr val="CCFF33"/>
              </a:solidFill>
            </a:endParaRPr>
          </a:p>
        </p:txBody>
      </p:sp>
      <p:sp>
        <p:nvSpPr>
          <p:cNvPr id="9" name="Rectangle 4">
            <a:extLst>
              <a:ext uri="{FF2B5EF4-FFF2-40B4-BE49-F238E27FC236}">
                <a16:creationId xmlns:a16="http://schemas.microsoft.com/office/drawing/2014/main" id="{1F85AA82-E857-3B9C-B88C-8A451E145332}"/>
              </a:ext>
            </a:extLst>
          </p:cNvPr>
          <p:cNvSpPr>
            <a:spLocks noGrp="1" noChangeArrowheads="1"/>
          </p:cNvSpPr>
          <p:nvPr>
            <p:ph type="subTitle" idx="4294967295"/>
          </p:nvPr>
        </p:nvSpPr>
        <p:spPr bwMode="auto">
          <a:xfrm>
            <a:off x="1199481" y="1371785"/>
            <a:ext cx="67450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Maven Pro" panose="020B0604020202020204" charset="0"/>
              </a:rPr>
              <a:t>Recurrent Neural Networks (RNNs)</a:t>
            </a:r>
            <a:r>
              <a:rPr kumimoji="0" lang="en-US" altLang="en-US" b="0" i="0" u="none" strike="noStrike" cap="none" normalizeH="0" baseline="0" dirty="0">
                <a:ln>
                  <a:noFill/>
                </a:ln>
                <a:solidFill>
                  <a:schemeClr val="tx1"/>
                </a:solidFill>
                <a:effectLst/>
                <a:latin typeface="Maven Pro" panose="020B0604020202020204" charset="0"/>
              </a:rPr>
              <a:t>: RNNs, specifically LSTMs (Long Short-Term Memory networks), are used to capture sequential dependencies in time-series airfare data. They track patterns over time and improve predictions based on recent trends​.</a:t>
            </a:r>
          </a:p>
        </p:txBody>
      </p:sp>
      <p:sp>
        <p:nvSpPr>
          <p:cNvPr id="10" name="Rectangle 4">
            <a:extLst>
              <a:ext uri="{FF2B5EF4-FFF2-40B4-BE49-F238E27FC236}">
                <a16:creationId xmlns:a16="http://schemas.microsoft.com/office/drawing/2014/main" id="{925F9158-FFF7-1E7E-99AA-59571F933E5C}"/>
              </a:ext>
            </a:extLst>
          </p:cNvPr>
          <p:cNvSpPr txBox="1">
            <a:spLocks noChangeArrowheads="1"/>
          </p:cNvSpPr>
          <p:nvPr/>
        </p:nvSpPr>
        <p:spPr bwMode="auto">
          <a:xfrm>
            <a:off x="5625298" y="2372176"/>
            <a:ext cx="337251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Long Short-Term Memory (LSTM)</a:t>
            </a:r>
            <a:r>
              <a:rPr lang="en-US" altLang="en-US" dirty="0">
                <a:solidFill>
                  <a:schemeClr val="tx1"/>
                </a:solidFill>
                <a:latin typeface="Maven Pro" panose="020B0604020202020204" charset="0"/>
              </a:rPr>
              <a:t>: LSTM units in the model help retain long-term dependencies in the data, which traditional RNNs struggle with. This is essential for understanding airfare fluctuations that depend on seasonal or route-based patterns​.</a:t>
            </a:r>
          </a:p>
          <a:p>
            <a:pPr marL="0" indent="0" eaLnBrk="0" fontAlgn="base" hangingPunct="0">
              <a:spcBef>
                <a:spcPct val="0"/>
              </a:spcBef>
              <a:spcAft>
                <a:spcPct val="0"/>
              </a:spcAft>
              <a:buClrTx/>
              <a:buSzTx/>
              <a:buNone/>
            </a:pPr>
            <a:r>
              <a:rPr lang="en-US" altLang="en-US" dirty="0">
                <a:solidFill>
                  <a:schemeClr val="tx1"/>
                </a:solidFill>
                <a:latin typeface="Maven Pro" panose="020B0604020202020204" charset="0"/>
              </a:rPr>
              <a:t> </a:t>
            </a:r>
          </a:p>
        </p:txBody>
      </p:sp>
      <p:sp>
        <p:nvSpPr>
          <p:cNvPr id="11" name="Rectangle 4">
            <a:extLst>
              <a:ext uri="{FF2B5EF4-FFF2-40B4-BE49-F238E27FC236}">
                <a16:creationId xmlns:a16="http://schemas.microsoft.com/office/drawing/2014/main" id="{DF8F67E0-C0E4-2886-6A81-B7D0730FE7B5}"/>
              </a:ext>
            </a:extLst>
          </p:cNvPr>
          <p:cNvSpPr txBox="1">
            <a:spLocks noChangeArrowheads="1"/>
          </p:cNvSpPr>
          <p:nvPr/>
        </p:nvSpPr>
        <p:spPr bwMode="auto">
          <a:xfrm>
            <a:off x="5625298" y="3788065"/>
            <a:ext cx="33725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Figure 2 E</a:t>
            </a:r>
            <a:r>
              <a:rPr lang="en-US" altLang="en-US" dirty="0">
                <a:solidFill>
                  <a:schemeClr val="tx1"/>
                </a:solidFill>
                <a:latin typeface="Maven Pro" panose="020B0604020202020204" charset="0"/>
              </a:rPr>
              <a:t>xplain how LSTMs process the sequential airfare data and capture relevant time-dependent information​. </a:t>
            </a:r>
          </a:p>
        </p:txBody>
      </p:sp>
      <p:pic>
        <p:nvPicPr>
          <p:cNvPr id="13" name="Picture 12" descr="A diagram of a flowchart&#10;&#10;Description automatically generated">
            <a:extLst>
              <a:ext uri="{FF2B5EF4-FFF2-40B4-BE49-F238E27FC236}">
                <a16:creationId xmlns:a16="http://schemas.microsoft.com/office/drawing/2014/main" id="{059130F7-C5D8-DB40-4354-51396A51E3D9}"/>
              </a:ext>
            </a:extLst>
          </p:cNvPr>
          <p:cNvPicPr>
            <a:picLocks noChangeAspect="1"/>
          </p:cNvPicPr>
          <p:nvPr/>
        </p:nvPicPr>
        <p:blipFill>
          <a:blip r:embed="rId5">
            <a:duotone>
              <a:schemeClr val="accent1">
                <a:shade val="45000"/>
                <a:satMod val="135000"/>
              </a:schemeClr>
              <a:prstClr val="white"/>
            </a:duotone>
          </a:blip>
          <a:stretch>
            <a:fillRect/>
          </a:stretch>
        </p:blipFill>
        <p:spPr>
          <a:xfrm>
            <a:off x="88313" y="2018116"/>
            <a:ext cx="5189676" cy="3003525"/>
          </a:xfrm>
          <a:prstGeom prst="rect">
            <a:avLst/>
          </a:prstGeom>
        </p:spPr>
      </p:pic>
      <p:sp>
        <p:nvSpPr>
          <p:cNvPr id="14" name="Google Shape;1113;p78">
            <a:extLst>
              <a:ext uri="{FF2B5EF4-FFF2-40B4-BE49-F238E27FC236}">
                <a16:creationId xmlns:a16="http://schemas.microsoft.com/office/drawing/2014/main" id="{6A57DFB0-C36D-6763-AFD9-CD4C7ED26725}"/>
              </a:ext>
            </a:extLst>
          </p:cNvPr>
          <p:cNvSpPr/>
          <p:nvPr/>
        </p:nvSpPr>
        <p:spPr>
          <a:xfrm>
            <a:off x="849122" y="1456943"/>
            <a:ext cx="262048" cy="204486"/>
          </a:xfrm>
          <a:prstGeom prst="stripedRightArrow">
            <a:avLst>
              <a:gd name="adj1" fmla="val 50000"/>
              <a:gd name="adj2" fmla="val 50000"/>
            </a:avLst>
          </a:prstGeom>
          <a:solidFill>
            <a:srgbClr val="CC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3;p78">
            <a:extLst>
              <a:ext uri="{FF2B5EF4-FFF2-40B4-BE49-F238E27FC236}">
                <a16:creationId xmlns:a16="http://schemas.microsoft.com/office/drawing/2014/main" id="{3678BF2E-1041-C33B-3102-D089998E6861}"/>
              </a:ext>
            </a:extLst>
          </p:cNvPr>
          <p:cNvSpPr/>
          <p:nvPr/>
        </p:nvSpPr>
        <p:spPr>
          <a:xfrm>
            <a:off x="5320619" y="2417244"/>
            <a:ext cx="262048" cy="204486"/>
          </a:xfrm>
          <a:prstGeom prst="stripedRightArrow">
            <a:avLst>
              <a:gd name="adj1" fmla="val 50000"/>
              <a:gd name="adj2" fmla="val 50000"/>
            </a:avLst>
          </a:prstGeom>
          <a:solidFill>
            <a:srgbClr val="CC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3;p78">
            <a:extLst>
              <a:ext uri="{FF2B5EF4-FFF2-40B4-BE49-F238E27FC236}">
                <a16:creationId xmlns:a16="http://schemas.microsoft.com/office/drawing/2014/main" id="{9E70AF7E-87A8-6E38-935D-55C8870EAF8F}"/>
              </a:ext>
            </a:extLst>
          </p:cNvPr>
          <p:cNvSpPr/>
          <p:nvPr/>
        </p:nvSpPr>
        <p:spPr>
          <a:xfrm>
            <a:off x="5320619" y="3834758"/>
            <a:ext cx="262048" cy="204486"/>
          </a:xfrm>
          <a:prstGeom prst="stripedRightArrow">
            <a:avLst>
              <a:gd name="adj1" fmla="val 50000"/>
              <a:gd name="adj2" fmla="val 50000"/>
            </a:avLst>
          </a:prstGeom>
          <a:solidFill>
            <a:srgbClr val="CC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982B3A1-2A63-F029-C287-96C150081D03}"/>
              </a:ext>
            </a:extLst>
          </p:cNvPr>
          <p:cNvSpPr txBox="1"/>
          <p:nvPr/>
        </p:nvSpPr>
        <p:spPr>
          <a:xfrm>
            <a:off x="8797834" y="-43767"/>
            <a:ext cx="40494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10</a:t>
            </a:r>
            <a:endParaRPr lang="en-IN" dirty="0">
              <a:solidFill>
                <a:srgbClr val="CCFF33"/>
              </a:solidFill>
              <a:latin typeface="Algerian" panose="04020705040A02060702" pitchFamily="82" charset="0"/>
            </a:endParaRPr>
          </a:p>
        </p:txBody>
      </p:sp>
      <p:sp>
        <p:nvSpPr>
          <p:cNvPr id="4" name="TextBox 3">
            <a:extLst>
              <a:ext uri="{FF2B5EF4-FFF2-40B4-BE49-F238E27FC236}">
                <a16:creationId xmlns:a16="http://schemas.microsoft.com/office/drawing/2014/main" id="{78CDF5DB-0F63-80B1-C5B2-83E5244A5211}"/>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REAL-TIME FORECASTING MODULE</a:t>
            </a:r>
            <a:endParaRPr dirty="0">
              <a:solidFill>
                <a:srgbClr val="CCFF33"/>
              </a:solidFill>
            </a:endParaRPr>
          </a:p>
        </p:txBody>
      </p:sp>
      <p:sp>
        <p:nvSpPr>
          <p:cNvPr id="5" name="Rectangle 2">
            <a:extLst>
              <a:ext uri="{FF2B5EF4-FFF2-40B4-BE49-F238E27FC236}">
                <a16:creationId xmlns:a16="http://schemas.microsoft.com/office/drawing/2014/main" id="{F9783F81-3496-04CC-93EE-CCDAC2B5D01E}"/>
              </a:ext>
            </a:extLst>
          </p:cNvPr>
          <p:cNvSpPr>
            <a:spLocks noGrp="1" noChangeArrowheads="1"/>
          </p:cNvSpPr>
          <p:nvPr>
            <p:ph type="subTitle" idx="4294967295"/>
          </p:nvPr>
        </p:nvSpPr>
        <p:spPr bwMode="auto">
          <a:xfrm>
            <a:off x="1078815" y="1213696"/>
            <a:ext cx="72351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Maven Pro" panose="020B0604020202020204" charset="0"/>
              </a:rPr>
              <a:t>Sliding Windows Technique</a:t>
            </a:r>
            <a:r>
              <a:rPr kumimoji="0" lang="en-US" altLang="en-US" b="0" i="0" u="none" strike="noStrike" cap="none" normalizeH="0" baseline="0" dirty="0">
                <a:ln>
                  <a:noFill/>
                </a:ln>
                <a:solidFill>
                  <a:schemeClr val="tx1"/>
                </a:solidFill>
                <a:effectLst/>
                <a:latin typeface="Maven Pro" panose="020B0604020202020204" charset="0"/>
              </a:rPr>
              <a:t>: The sliding window approach is used to focus on the most recent data for training the model. This allows it to continuously adapt to current market conditions​.</a:t>
            </a:r>
          </a:p>
        </p:txBody>
      </p:sp>
      <p:sp>
        <p:nvSpPr>
          <p:cNvPr id="6" name="Rectangle 2">
            <a:extLst>
              <a:ext uri="{FF2B5EF4-FFF2-40B4-BE49-F238E27FC236}">
                <a16:creationId xmlns:a16="http://schemas.microsoft.com/office/drawing/2014/main" id="{C10220F8-FE1C-10C1-855E-5AA1E527E839}"/>
              </a:ext>
            </a:extLst>
          </p:cNvPr>
          <p:cNvSpPr txBox="1">
            <a:spLocks noChangeArrowheads="1"/>
          </p:cNvSpPr>
          <p:nvPr/>
        </p:nvSpPr>
        <p:spPr bwMode="auto">
          <a:xfrm>
            <a:off x="1078815" y="1871332"/>
            <a:ext cx="72351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Online Learning</a:t>
            </a:r>
            <a:r>
              <a:rPr lang="en-US" altLang="en-US" dirty="0">
                <a:solidFill>
                  <a:schemeClr val="tx1"/>
                </a:solidFill>
                <a:latin typeface="Maven Pro" panose="020B0604020202020204" charset="0"/>
              </a:rPr>
              <a:t>: Online learning ensures that the model is updated with each new piece of data, allowing real-time recalibration of airfare predictions as live data streams in​.</a:t>
            </a:r>
          </a:p>
        </p:txBody>
      </p:sp>
      <p:sp>
        <p:nvSpPr>
          <p:cNvPr id="8" name="Rectangle 2">
            <a:extLst>
              <a:ext uri="{FF2B5EF4-FFF2-40B4-BE49-F238E27FC236}">
                <a16:creationId xmlns:a16="http://schemas.microsoft.com/office/drawing/2014/main" id="{7E6ACE00-0491-7021-8876-8734747E7BDD}"/>
              </a:ext>
            </a:extLst>
          </p:cNvPr>
          <p:cNvSpPr txBox="1">
            <a:spLocks noChangeArrowheads="1"/>
          </p:cNvSpPr>
          <p:nvPr/>
        </p:nvSpPr>
        <p:spPr bwMode="auto">
          <a:xfrm>
            <a:off x="4190035" y="4650032"/>
            <a:ext cx="49539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algn="ctr" eaLnBrk="0" fontAlgn="base" hangingPunct="0">
              <a:spcBef>
                <a:spcPct val="0"/>
              </a:spcBef>
              <a:spcAft>
                <a:spcPct val="0"/>
              </a:spcAft>
              <a:buClrTx/>
              <a:buSzTx/>
              <a:buNone/>
            </a:pPr>
            <a:r>
              <a:rPr lang="en-US" altLang="en-US" b="1" dirty="0">
                <a:solidFill>
                  <a:schemeClr val="tx1"/>
                </a:solidFill>
                <a:latin typeface="Maven Pro" panose="020B0604020202020204" charset="0"/>
              </a:rPr>
              <a:t>Figure 4 (Online Learning Methodology)</a:t>
            </a:r>
            <a:r>
              <a:rPr lang="en-US" altLang="en-US" dirty="0">
                <a:solidFill>
                  <a:schemeClr val="tx1"/>
                </a:solidFill>
                <a:latin typeface="Maven Pro" panose="020B0604020202020204" charset="0"/>
              </a:rPr>
              <a:t> </a:t>
            </a:r>
          </a:p>
          <a:p>
            <a:pPr marL="0" indent="0" eaLnBrk="0" fontAlgn="base" hangingPunct="0">
              <a:spcBef>
                <a:spcPct val="0"/>
              </a:spcBef>
              <a:spcAft>
                <a:spcPct val="0"/>
              </a:spcAft>
              <a:buClrTx/>
              <a:buSzTx/>
              <a:buNone/>
            </a:pPr>
            <a:r>
              <a:rPr lang="en-US" altLang="en-US" dirty="0">
                <a:solidFill>
                  <a:schemeClr val="tx1"/>
                </a:solidFill>
                <a:latin typeface="Maven Pro" panose="020B0604020202020204" charset="0"/>
              </a:rPr>
              <a:t>Explains how the model is continuously updated with fresh data​.</a:t>
            </a:r>
          </a:p>
          <a:p>
            <a:pPr marL="0" indent="0" eaLnBrk="0" fontAlgn="base" hangingPunct="0">
              <a:spcBef>
                <a:spcPct val="0"/>
              </a:spcBef>
              <a:spcAft>
                <a:spcPct val="0"/>
              </a:spcAft>
              <a:buClrTx/>
              <a:buSzTx/>
              <a:buFontTx/>
              <a:buNone/>
            </a:pPr>
            <a:endParaRPr lang="en-US" altLang="en-US" dirty="0">
              <a:solidFill>
                <a:schemeClr val="tx1"/>
              </a:solidFill>
              <a:latin typeface="Maven Pro" panose="020B0604020202020204" charset="0"/>
            </a:endParaRPr>
          </a:p>
        </p:txBody>
      </p:sp>
      <p:pic>
        <p:nvPicPr>
          <p:cNvPr id="10" name="Picture 9">
            <a:extLst>
              <a:ext uri="{FF2B5EF4-FFF2-40B4-BE49-F238E27FC236}">
                <a16:creationId xmlns:a16="http://schemas.microsoft.com/office/drawing/2014/main" id="{01FD003C-BF04-4B69-BE69-ACF07D4A22A7}"/>
              </a:ext>
            </a:extLst>
          </p:cNvPr>
          <p:cNvPicPr>
            <a:picLocks noChangeAspect="1"/>
          </p:cNvPicPr>
          <p:nvPr/>
        </p:nvPicPr>
        <p:blipFill>
          <a:blip r:embed="rId3"/>
          <a:stretch>
            <a:fillRect/>
          </a:stretch>
        </p:blipFill>
        <p:spPr>
          <a:xfrm>
            <a:off x="262625" y="2507868"/>
            <a:ext cx="3117183" cy="2393965"/>
          </a:xfrm>
          <a:prstGeom prst="rect">
            <a:avLst/>
          </a:prstGeom>
        </p:spPr>
      </p:pic>
      <p:pic>
        <p:nvPicPr>
          <p:cNvPr id="12" name="Picture 11">
            <a:extLst>
              <a:ext uri="{FF2B5EF4-FFF2-40B4-BE49-F238E27FC236}">
                <a16:creationId xmlns:a16="http://schemas.microsoft.com/office/drawing/2014/main" id="{9CDB1225-6DF5-0EB2-8132-784E758FFD01}"/>
              </a:ext>
            </a:extLst>
          </p:cNvPr>
          <p:cNvPicPr>
            <a:picLocks noChangeAspect="1"/>
          </p:cNvPicPr>
          <p:nvPr/>
        </p:nvPicPr>
        <p:blipFill>
          <a:blip r:embed="rId4"/>
          <a:stretch>
            <a:fillRect/>
          </a:stretch>
        </p:blipFill>
        <p:spPr>
          <a:xfrm>
            <a:off x="4233391" y="2507868"/>
            <a:ext cx="4560213" cy="2142164"/>
          </a:xfrm>
          <a:prstGeom prst="rect">
            <a:avLst/>
          </a:prstGeom>
        </p:spPr>
      </p:pic>
      <p:sp>
        <p:nvSpPr>
          <p:cNvPr id="13" name="Rectangle 2">
            <a:extLst>
              <a:ext uri="{FF2B5EF4-FFF2-40B4-BE49-F238E27FC236}">
                <a16:creationId xmlns:a16="http://schemas.microsoft.com/office/drawing/2014/main" id="{61F12673-512F-7624-1E21-F6D8BF093720}"/>
              </a:ext>
            </a:extLst>
          </p:cNvPr>
          <p:cNvSpPr txBox="1">
            <a:spLocks noChangeArrowheads="1"/>
          </p:cNvSpPr>
          <p:nvPr/>
        </p:nvSpPr>
        <p:spPr bwMode="auto">
          <a:xfrm>
            <a:off x="720000" y="4881555"/>
            <a:ext cx="26598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Figure 3 (Sliding Windows)</a:t>
            </a:r>
            <a:endParaRPr lang="en-US" altLang="en-US" dirty="0">
              <a:solidFill>
                <a:schemeClr val="tx1"/>
              </a:solidFill>
              <a:latin typeface="Maven Pro" panose="020B0604020202020204" charset="0"/>
            </a:endParaRPr>
          </a:p>
        </p:txBody>
      </p:sp>
      <p:sp>
        <p:nvSpPr>
          <p:cNvPr id="2" name="TextBox 1">
            <a:extLst>
              <a:ext uri="{FF2B5EF4-FFF2-40B4-BE49-F238E27FC236}">
                <a16:creationId xmlns:a16="http://schemas.microsoft.com/office/drawing/2014/main" id="{0AA9BDC2-036E-EC26-1BEA-60BB8455921D}"/>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11</a:t>
            </a:r>
            <a:endParaRPr lang="en-IN" dirty="0">
              <a:solidFill>
                <a:srgbClr val="CCFF33"/>
              </a:solidFill>
              <a:latin typeface="Algerian" panose="04020705040A02060702" pitchFamily="82" charset="0"/>
            </a:endParaRPr>
          </a:p>
        </p:txBody>
      </p:sp>
      <p:sp>
        <p:nvSpPr>
          <p:cNvPr id="4" name="TextBox 3">
            <a:extLst>
              <a:ext uri="{FF2B5EF4-FFF2-40B4-BE49-F238E27FC236}">
                <a16:creationId xmlns:a16="http://schemas.microsoft.com/office/drawing/2014/main" id="{0A89CF8A-8A2A-3714-D8E1-3A9B4480086B}"/>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6" name="Google Shape;939;p78">
            <a:extLst>
              <a:ext uri="{FF2B5EF4-FFF2-40B4-BE49-F238E27FC236}">
                <a16:creationId xmlns:a16="http://schemas.microsoft.com/office/drawing/2014/main" id="{AD0B034A-46A9-7A46-2AC2-71813A90E21A}"/>
              </a:ext>
            </a:extLst>
          </p:cNvPr>
          <p:cNvSpPr/>
          <p:nvPr/>
        </p:nvSpPr>
        <p:spPr>
          <a:xfrm>
            <a:off x="6253058" y="4301814"/>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MODEL TRAINING AND VALIDATION</a:t>
            </a:r>
            <a:endParaRPr dirty="0">
              <a:solidFill>
                <a:srgbClr val="CCFF33"/>
              </a:solidFill>
            </a:endParaRPr>
          </a:p>
        </p:txBody>
      </p:sp>
      <p:sp>
        <p:nvSpPr>
          <p:cNvPr id="556" name="Google Shape;556;p64"/>
          <p:cNvSpPr txBox="1"/>
          <p:nvPr/>
        </p:nvSpPr>
        <p:spPr>
          <a:xfrm>
            <a:off x="1111581" y="3451546"/>
            <a:ext cx="31754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Maven Pro"/>
                <a:ea typeface="Maven Pro"/>
                <a:cs typeface="Maven Pro"/>
                <a:sym typeface="Maven Pro"/>
              </a:rPr>
              <a:t>Performance Metrics</a:t>
            </a:r>
            <a:endParaRPr sz="2000" dirty="0">
              <a:solidFill>
                <a:schemeClr val="dk1"/>
              </a:solidFill>
              <a:latin typeface="Maven Pro"/>
              <a:ea typeface="Maven Pro"/>
              <a:cs typeface="Maven Pro"/>
              <a:sym typeface="Maven Pro"/>
            </a:endParaRPr>
          </a:p>
        </p:txBody>
      </p:sp>
      <p:sp>
        <p:nvSpPr>
          <p:cNvPr id="557" name="Google Shape;557;p64"/>
          <p:cNvSpPr txBox="1"/>
          <p:nvPr/>
        </p:nvSpPr>
        <p:spPr>
          <a:xfrm>
            <a:off x="1111581" y="3752511"/>
            <a:ext cx="4533318" cy="8426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Maven Pro"/>
                <a:ea typeface="Maven Pro"/>
                <a:cs typeface="Maven Pro"/>
                <a:sym typeface="Maven Pro"/>
              </a:rPr>
              <a:t>The model is evaluated using metrics like Mean Absolute Error (MAE), Root Mean Squared Error (RMSE), and Percentage Error to assess its accuracy.</a:t>
            </a:r>
            <a:endParaRPr lang="en-IN" sz="1200" dirty="0">
              <a:solidFill>
                <a:schemeClr val="dk1"/>
              </a:solidFill>
              <a:latin typeface="Maven Pro"/>
              <a:ea typeface="Maven Pro"/>
              <a:cs typeface="Maven Pro"/>
              <a:sym typeface="Maven Pro"/>
            </a:endParaRPr>
          </a:p>
        </p:txBody>
      </p:sp>
      <p:sp>
        <p:nvSpPr>
          <p:cNvPr id="558" name="Google Shape;558;p64"/>
          <p:cNvSpPr txBox="1"/>
          <p:nvPr/>
        </p:nvSpPr>
        <p:spPr>
          <a:xfrm>
            <a:off x="1111581" y="2402868"/>
            <a:ext cx="31754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Maven Pro"/>
                <a:ea typeface="Maven Pro"/>
                <a:cs typeface="Maven Pro"/>
                <a:sym typeface="Maven Pro"/>
              </a:rPr>
              <a:t>Hyperparameter Tuning</a:t>
            </a:r>
            <a:endParaRPr sz="2000" dirty="0">
              <a:solidFill>
                <a:schemeClr val="dk1"/>
              </a:solidFill>
              <a:latin typeface="Maven Pro"/>
              <a:ea typeface="Maven Pro"/>
              <a:cs typeface="Maven Pro"/>
              <a:sym typeface="Maven Pro"/>
            </a:endParaRPr>
          </a:p>
        </p:txBody>
      </p:sp>
      <p:sp>
        <p:nvSpPr>
          <p:cNvPr id="559" name="Google Shape;559;p64"/>
          <p:cNvSpPr txBox="1"/>
          <p:nvPr/>
        </p:nvSpPr>
        <p:spPr>
          <a:xfrm>
            <a:off x="1111580" y="2681372"/>
            <a:ext cx="4533319" cy="6430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Maven Pro"/>
                <a:ea typeface="Maven Pro"/>
                <a:cs typeface="Maven Pro"/>
                <a:sym typeface="Maven Pro"/>
              </a:rPr>
              <a:t>This involves fine-tuning the model’s parameters (e.g., learning rate, window size) to optimize its predictive performance across different market conditions.</a:t>
            </a:r>
            <a:endParaRPr lang="en-IN" sz="1200" dirty="0">
              <a:solidFill>
                <a:schemeClr val="dk1"/>
              </a:solidFill>
              <a:latin typeface="Maven Pro"/>
              <a:ea typeface="Maven Pro"/>
              <a:cs typeface="Maven Pro"/>
              <a:sym typeface="Maven Pro"/>
            </a:endParaRPr>
          </a:p>
        </p:txBody>
      </p:sp>
      <p:sp>
        <p:nvSpPr>
          <p:cNvPr id="560" name="Google Shape;560;p64"/>
          <p:cNvSpPr txBox="1"/>
          <p:nvPr/>
        </p:nvSpPr>
        <p:spPr>
          <a:xfrm>
            <a:off x="1111580" y="1354189"/>
            <a:ext cx="2387523"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Maven Pro"/>
                <a:ea typeface="Maven Pro"/>
                <a:cs typeface="Maven Pro"/>
                <a:sym typeface="Maven Pro"/>
              </a:rPr>
              <a:t>Training Process</a:t>
            </a:r>
            <a:endParaRPr sz="2000" dirty="0">
              <a:solidFill>
                <a:schemeClr val="dk1"/>
              </a:solidFill>
              <a:latin typeface="Maven Pro"/>
              <a:ea typeface="Maven Pro"/>
              <a:cs typeface="Maven Pro"/>
              <a:sym typeface="Maven Pro"/>
            </a:endParaRPr>
          </a:p>
        </p:txBody>
      </p:sp>
      <p:sp>
        <p:nvSpPr>
          <p:cNvPr id="561" name="Google Shape;561;p64"/>
          <p:cNvSpPr txBox="1"/>
          <p:nvPr/>
        </p:nvSpPr>
        <p:spPr>
          <a:xfrm>
            <a:off x="1111581" y="1655154"/>
            <a:ext cx="4533318" cy="7044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Maven Pro"/>
                <a:ea typeface="Maven Pro"/>
                <a:cs typeface="Maven Pro"/>
                <a:sym typeface="Maven Pro"/>
              </a:rPr>
              <a:t> The model is trained on historical data using advanced optimization techniques. Cross-validation is used to ensure that the model can generalize to unseen data</a:t>
            </a:r>
            <a:endParaRPr sz="1200" dirty="0">
              <a:solidFill>
                <a:schemeClr val="dk1"/>
              </a:solidFill>
              <a:latin typeface="Maven Pro"/>
              <a:ea typeface="Maven Pro"/>
              <a:cs typeface="Maven Pro"/>
              <a:sym typeface="Maven Pro"/>
            </a:endParaRPr>
          </a:p>
        </p:txBody>
      </p:sp>
      <p:sp>
        <p:nvSpPr>
          <p:cNvPr id="562" name="Google Shape;562;p64"/>
          <p:cNvSpPr/>
          <p:nvPr/>
        </p:nvSpPr>
        <p:spPr>
          <a:xfrm>
            <a:off x="887100" y="2359622"/>
            <a:ext cx="65100" cy="643500"/>
          </a:xfrm>
          <a:prstGeom prst="rect">
            <a:avLst/>
          </a:prstGeom>
          <a:solidFill>
            <a:srgbClr val="94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p:nvPr/>
        </p:nvSpPr>
        <p:spPr>
          <a:xfrm>
            <a:off x="887100" y="3432345"/>
            <a:ext cx="65100" cy="643500"/>
          </a:xfrm>
          <a:prstGeom prst="rect">
            <a:avLst/>
          </a:prstGeom>
          <a:solidFill>
            <a:srgbClr val="14A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p:nvPr/>
        </p:nvSpPr>
        <p:spPr>
          <a:xfrm>
            <a:off x="887100" y="1286900"/>
            <a:ext cx="65100" cy="6435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2EE14BE-DFB1-0DA9-B621-EB49FEB52346}"/>
              </a:ext>
            </a:extLst>
          </p:cNvPr>
          <p:cNvPicPr>
            <a:picLocks noChangeAspect="1"/>
          </p:cNvPicPr>
          <p:nvPr/>
        </p:nvPicPr>
        <p:blipFill>
          <a:blip r:embed="rId3"/>
          <a:stretch>
            <a:fillRect/>
          </a:stretch>
        </p:blipFill>
        <p:spPr>
          <a:xfrm>
            <a:off x="5714347" y="1953727"/>
            <a:ext cx="3181794" cy="1695687"/>
          </a:xfrm>
          <a:prstGeom prst="rect">
            <a:avLst/>
          </a:prstGeom>
        </p:spPr>
      </p:pic>
      <p:sp>
        <p:nvSpPr>
          <p:cNvPr id="5" name="Rectangle 2">
            <a:extLst>
              <a:ext uri="{FF2B5EF4-FFF2-40B4-BE49-F238E27FC236}">
                <a16:creationId xmlns:a16="http://schemas.microsoft.com/office/drawing/2014/main" id="{FA74E128-796B-01B1-8D86-E0B1EC956734}"/>
              </a:ext>
            </a:extLst>
          </p:cNvPr>
          <p:cNvSpPr txBox="1">
            <a:spLocks noChangeArrowheads="1"/>
          </p:cNvSpPr>
          <p:nvPr/>
        </p:nvSpPr>
        <p:spPr bwMode="auto">
          <a:xfrm>
            <a:off x="5714347" y="3853152"/>
            <a:ext cx="31817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algn="ctr" eaLnBrk="0" fontAlgn="base" hangingPunct="0">
              <a:spcBef>
                <a:spcPct val="0"/>
              </a:spcBef>
              <a:spcAft>
                <a:spcPct val="0"/>
              </a:spcAft>
              <a:buClrTx/>
              <a:buSzTx/>
              <a:buNone/>
            </a:pPr>
            <a:r>
              <a:rPr lang="en-US" altLang="en-US" b="1" dirty="0">
                <a:solidFill>
                  <a:schemeClr val="tx1"/>
                </a:solidFill>
                <a:latin typeface="Maven Pro" panose="020B0604020202020204" charset="0"/>
              </a:rPr>
              <a:t>Table 2 (Evaluation Metrics)</a:t>
            </a:r>
          </a:p>
          <a:p>
            <a:pPr marL="0" indent="0" algn="ctr" eaLnBrk="0" fontAlgn="base" hangingPunct="0">
              <a:spcBef>
                <a:spcPct val="0"/>
              </a:spcBef>
              <a:spcAft>
                <a:spcPct val="0"/>
              </a:spcAft>
              <a:buClrTx/>
              <a:buSzTx/>
              <a:buNone/>
            </a:pPr>
            <a:endParaRPr lang="en-US" altLang="en-US" b="1" dirty="0">
              <a:solidFill>
                <a:schemeClr val="tx1"/>
              </a:solidFill>
              <a:latin typeface="Maven Pro" panose="020B0604020202020204" charset="0"/>
            </a:endParaRPr>
          </a:p>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MAE             MEAN ABSOLUTE ERROR</a:t>
            </a:r>
          </a:p>
          <a:p>
            <a:pPr marL="0" indent="0" eaLnBrk="0" fontAlgn="base" hangingPunct="0">
              <a:spcBef>
                <a:spcPct val="0"/>
              </a:spcBef>
              <a:spcAft>
                <a:spcPct val="0"/>
              </a:spcAft>
              <a:buClrTx/>
              <a:buSzTx/>
              <a:buNone/>
            </a:pPr>
            <a:endParaRPr lang="en-US" altLang="en-US" b="1" dirty="0">
              <a:solidFill>
                <a:schemeClr val="tx1"/>
              </a:solidFill>
              <a:latin typeface="Maven Pro" panose="020B0604020202020204" charset="0"/>
            </a:endParaRPr>
          </a:p>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RMSE           ROOT MEAN SQUARE ERROR</a:t>
            </a:r>
            <a:r>
              <a:rPr lang="en-US" altLang="en-US" dirty="0">
                <a:solidFill>
                  <a:schemeClr val="tx1"/>
                </a:solidFill>
                <a:latin typeface="Maven Pro" panose="020B0604020202020204" charset="0"/>
              </a:rPr>
              <a:t> </a:t>
            </a:r>
          </a:p>
          <a:p>
            <a:pPr marL="0" indent="0" eaLnBrk="0" fontAlgn="base" hangingPunct="0">
              <a:spcBef>
                <a:spcPct val="0"/>
              </a:spcBef>
              <a:spcAft>
                <a:spcPct val="0"/>
              </a:spcAft>
              <a:buClrTx/>
              <a:buSzTx/>
              <a:buFontTx/>
              <a:buNone/>
            </a:pPr>
            <a:endParaRPr lang="en-US" altLang="en-US" dirty="0">
              <a:solidFill>
                <a:schemeClr val="tx1"/>
              </a:solidFill>
              <a:latin typeface="Maven Pro" panose="020B0604020202020204" charset="0"/>
            </a:endParaRPr>
          </a:p>
        </p:txBody>
      </p:sp>
      <p:sp>
        <p:nvSpPr>
          <p:cNvPr id="7" name="Google Shape;939;p78">
            <a:extLst>
              <a:ext uri="{FF2B5EF4-FFF2-40B4-BE49-F238E27FC236}">
                <a16:creationId xmlns:a16="http://schemas.microsoft.com/office/drawing/2014/main" id="{265D4EAC-AAA2-74C8-BC0B-D3BAE14FA84E}"/>
              </a:ext>
            </a:extLst>
          </p:cNvPr>
          <p:cNvSpPr/>
          <p:nvPr/>
        </p:nvSpPr>
        <p:spPr>
          <a:xfrm>
            <a:off x="6253057" y="4663236"/>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DEFC387-5AC1-7716-68E0-E63FA4CCAE92}"/>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12</a:t>
            </a:r>
            <a:endParaRPr lang="en-IN" dirty="0">
              <a:solidFill>
                <a:srgbClr val="CCFF33"/>
              </a:solidFill>
              <a:latin typeface="Algerian" panose="04020705040A02060702" pitchFamily="82" charset="0"/>
            </a:endParaRPr>
          </a:p>
        </p:txBody>
      </p:sp>
      <p:sp>
        <p:nvSpPr>
          <p:cNvPr id="8" name="TextBox 7">
            <a:extLst>
              <a:ext uri="{FF2B5EF4-FFF2-40B4-BE49-F238E27FC236}">
                <a16:creationId xmlns:a16="http://schemas.microsoft.com/office/drawing/2014/main" id="{D4B000DE-F03A-7CD3-63B7-E705708B800E}"/>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720000" y="445024"/>
            <a:ext cx="7019064" cy="12650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CCFF33"/>
                </a:solidFill>
              </a:rPr>
              <a:t>SCENARIO: REAL-TIME FLIGHT PRICE PREDICTION SYSTEM DEPLOYMENT</a:t>
            </a:r>
          </a:p>
        </p:txBody>
      </p:sp>
      <p:sp>
        <p:nvSpPr>
          <p:cNvPr id="571" name="Google Shape;571;p65"/>
          <p:cNvSpPr/>
          <p:nvPr/>
        </p:nvSpPr>
        <p:spPr>
          <a:xfrm>
            <a:off x="1379485" y="1782449"/>
            <a:ext cx="88200" cy="43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5"/>
          <p:cNvSpPr/>
          <p:nvPr/>
        </p:nvSpPr>
        <p:spPr>
          <a:xfrm>
            <a:off x="4331522" y="1785883"/>
            <a:ext cx="88200" cy="434400"/>
          </a:xfrm>
          <a:prstGeom prst="rect">
            <a:avLst/>
          </a:prstGeom>
          <a:solidFill>
            <a:srgbClr val="94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5"/>
          <p:cNvSpPr/>
          <p:nvPr/>
        </p:nvSpPr>
        <p:spPr>
          <a:xfrm>
            <a:off x="7147659" y="1782449"/>
            <a:ext cx="88200" cy="434400"/>
          </a:xfrm>
          <a:prstGeom prst="rect">
            <a:avLst/>
          </a:prstGeom>
          <a:solidFill>
            <a:srgbClr val="14A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5"/>
          <p:cNvSpPr txBox="1"/>
          <p:nvPr/>
        </p:nvSpPr>
        <p:spPr>
          <a:xfrm flipH="1">
            <a:off x="524302" y="2622488"/>
            <a:ext cx="1812300" cy="434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Maven Pro"/>
                <a:ea typeface="Maven Pro"/>
                <a:cs typeface="Maven Pro"/>
                <a:sym typeface="Maven Pro"/>
              </a:rPr>
              <a:t>Step 1</a:t>
            </a:r>
            <a:endParaRPr sz="2000" dirty="0">
              <a:solidFill>
                <a:schemeClr val="dk1"/>
              </a:solidFill>
              <a:latin typeface="Maven Pro"/>
              <a:ea typeface="Maven Pro"/>
              <a:cs typeface="Maven Pro"/>
              <a:sym typeface="Maven Pro"/>
            </a:endParaRPr>
          </a:p>
        </p:txBody>
      </p:sp>
      <p:sp>
        <p:nvSpPr>
          <p:cNvPr id="576" name="Google Shape;576;p65"/>
          <p:cNvSpPr txBox="1"/>
          <p:nvPr/>
        </p:nvSpPr>
        <p:spPr>
          <a:xfrm flipH="1">
            <a:off x="315220" y="3185956"/>
            <a:ext cx="2863835" cy="185717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chemeClr val="dk1"/>
                </a:solidFill>
                <a:latin typeface="Maven Pro"/>
                <a:ea typeface="Maven Pro"/>
                <a:cs typeface="Maven Pro"/>
                <a:sym typeface="Maven Pro"/>
              </a:rPr>
              <a:t>Deployment Prototype</a:t>
            </a:r>
            <a:r>
              <a:rPr lang="en-US" dirty="0">
                <a:solidFill>
                  <a:schemeClr val="dk1"/>
                </a:solidFill>
                <a:latin typeface="Maven Pro"/>
                <a:ea typeface="Maven Pro"/>
                <a:cs typeface="Maven Pro"/>
                <a:sym typeface="Maven Pro"/>
              </a:rPr>
              <a:t>: The real-time prediction system is deployed for a fictional airline (e.g., </a:t>
            </a:r>
            <a:r>
              <a:rPr lang="en-US" dirty="0" err="1">
                <a:solidFill>
                  <a:schemeClr val="dk1"/>
                </a:solidFill>
                <a:latin typeface="Maven Pro"/>
                <a:ea typeface="Maven Pro"/>
                <a:cs typeface="Maven Pro"/>
                <a:sym typeface="Maven Pro"/>
              </a:rPr>
              <a:t>SkyVision</a:t>
            </a:r>
            <a:r>
              <a:rPr lang="en-US" dirty="0">
                <a:solidFill>
                  <a:schemeClr val="dk1"/>
                </a:solidFill>
                <a:latin typeface="Maven Pro"/>
                <a:ea typeface="Maven Pro"/>
                <a:cs typeface="Maven Pro"/>
                <a:sym typeface="Maven Pro"/>
              </a:rPr>
              <a:t>) in collaboration with a tech firm (</a:t>
            </a:r>
            <a:r>
              <a:rPr lang="en-US" dirty="0" err="1">
                <a:solidFill>
                  <a:schemeClr val="dk1"/>
                </a:solidFill>
                <a:latin typeface="Maven Pro"/>
                <a:ea typeface="Maven Pro"/>
                <a:cs typeface="Maven Pro"/>
                <a:sym typeface="Maven Pro"/>
              </a:rPr>
              <a:t>DataFly</a:t>
            </a:r>
            <a:r>
              <a:rPr lang="en-US" dirty="0">
                <a:solidFill>
                  <a:schemeClr val="dk1"/>
                </a:solidFill>
                <a:latin typeface="Maven Pro"/>
                <a:ea typeface="Maven Pro"/>
                <a:cs typeface="Maven Pro"/>
                <a:sym typeface="Maven Pro"/>
              </a:rPr>
              <a:t> Innovations). This showcases how the model is applied in a real-world setting.</a:t>
            </a:r>
            <a:endParaRPr dirty="0">
              <a:solidFill>
                <a:schemeClr val="dk1"/>
              </a:solidFill>
              <a:latin typeface="Maven Pro"/>
              <a:ea typeface="Maven Pro"/>
              <a:cs typeface="Maven Pro"/>
              <a:sym typeface="Maven Pro"/>
            </a:endParaRPr>
          </a:p>
        </p:txBody>
      </p:sp>
      <p:sp>
        <p:nvSpPr>
          <p:cNvPr id="577" name="Google Shape;577;p65"/>
          <p:cNvSpPr txBox="1"/>
          <p:nvPr/>
        </p:nvSpPr>
        <p:spPr>
          <a:xfrm flipH="1">
            <a:off x="3469472" y="2625922"/>
            <a:ext cx="1812300" cy="434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Maven Pro"/>
                <a:ea typeface="Maven Pro"/>
                <a:cs typeface="Maven Pro"/>
                <a:sym typeface="Maven Pro"/>
              </a:rPr>
              <a:t>Step 2</a:t>
            </a:r>
            <a:endParaRPr sz="2000" dirty="0">
              <a:solidFill>
                <a:schemeClr val="dk1"/>
              </a:solidFill>
              <a:latin typeface="Maven Pro"/>
              <a:ea typeface="Maven Pro"/>
              <a:cs typeface="Maven Pro"/>
              <a:sym typeface="Maven Pro"/>
            </a:endParaRPr>
          </a:p>
        </p:txBody>
      </p:sp>
      <p:sp>
        <p:nvSpPr>
          <p:cNvPr id="578" name="Google Shape;578;p65"/>
          <p:cNvSpPr txBox="1"/>
          <p:nvPr/>
        </p:nvSpPr>
        <p:spPr>
          <a:xfrm flipH="1">
            <a:off x="3451095" y="3185956"/>
            <a:ext cx="2409176" cy="1753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chemeClr val="dk1"/>
                </a:solidFill>
                <a:latin typeface="Maven Pro"/>
                <a:ea typeface="Maven Pro"/>
                <a:cs typeface="Maven Pro"/>
                <a:sym typeface="Maven Pro"/>
              </a:rPr>
              <a:t>Data Handling: </a:t>
            </a:r>
            <a:r>
              <a:rPr lang="en-US" dirty="0">
                <a:solidFill>
                  <a:schemeClr val="dk1"/>
                </a:solidFill>
                <a:latin typeface="Maven Pro"/>
                <a:ea typeface="Maven Pro"/>
                <a:cs typeface="Maven Pro"/>
                <a:sym typeface="Maven Pro"/>
              </a:rPr>
              <a:t>The system integrates real-time data streams, automatically updating predictions as new airfare data becomes available from various sources.</a:t>
            </a:r>
            <a:endParaRPr lang="en-IN" dirty="0">
              <a:solidFill>
                <a:schemeClr val="dk1"/>
              </a:solidFill>
              <a:latin typeface="Maven Pro"/>
              <a:ea typeface="Maven Pro"/>
              <a:cs typeface="Maven Pro"/>
              <a:sym typeface="Maven Pro"/>
            </a:endParaRPr>
          </a:p>
        </p:txBody>
      </p:sp>
      <p:sp>
        <p:nvSpPr>
          <p:cNvPr id="579" name="Google Shape;579;p65"/>
          <p:cNvSpPr txBox="1"/>
          <p:nvPr/>
        </p:nvSpPr>
        <p:spPr>
          <a:xfrm flipH="1">
            <a:off x="6285609" y="2625922"/>
            <a:ext cx="1812300" cy="434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Maven Pro"/>
                <a:ea typeface="Maven Pro"/>
                <a:cs typeface="Maven Pro"/>
                <a:sym typeface="Maven Pro"/>
              </a:rPr>
              <a:t>Step 3</a:t>
            </a:r>
            <a:endParaRPr sz="2000" dirty="0">
              <a:solidFill>
                <a:schemeClr val="dk1"/>
              </a:solidFill>
              <a:latin typeface="Maven Pro"/>
              <a:ea typeface="Maven Pro"/>
              <a:cs typeface="Maven Pro"/>
              <a:sym typeface="Maven Pro"/>
            </a:endParaRPr>
          </a:p>
        </p:txBody>
      </p:sp>
      <p:sp>
        <p:nvSpPr>
          <p:cNvPr id="580" name="Google Shape;580;p65"/>
          <p:cNvSpPr txBox="1"/>
          <p:nvPr/>
        </p:nvSpPr>
        <p:spPr>
          <a:xfrm flipH="1">
            <a:off x="6103119" y="3190210"/>
            <a:ext cx="2727937" cy="187663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chemeClr val="dk1"/>
                </a:solidFill>
                <a:latin typeface="Maven Pro"/>
                <a:ea typeface="Maven Pro"/>
                <a:cs typeface="Maven Pro"/>
                <a:sym typeface="Maven Pro"/>
              </a:rPr>
              <a:t>Steps to Implementation: </a:t>
            </a:r>
            <a:r>
              <a:rPr lang="en-US" dirty="0">
                <a:solidFill>
                  <a:schemeClr val="dk1"/>
                </a:solidFill>
                <a:latin typeface="Maven Pro"/>
                <a:ea typeface="Maven Pro"/>
                <a:cs typeface="Maven Pro"/>
                <a:sym typeface="Maven Pro"/>
              </a:rPr>
              <a:t>The key steps involved in deploying the model include preprocessing the data, setting up the GAN and LSTM architectures, and configuring the system for real-time operations using web APIs​.</a:t>
            </a:r>
            <a:endParaRPr dirty="0">
              <a:solidFill>
                <a:schemeClr val="dk1"/>
              </a:solidFill>
              <a:latin typeface="Maven Pro"/>
              <a:ea typeface="Maven Pro"/>
              <a:cs typeface="Maven Pro"/>
              <a:sym typeface="Maven Pro"/>
            </a:endParaRPr>
          </a:p>
        </p:txBody>
      </p:sp>
      <p:cxnSp>
        <p:nvCxnSpPr>
          <p:cNvPr id="583" name="Google Shape;583;p65"/>
          <p:cNvCxnSpPr>
            <a:cxnSpLocks/>
            <a:stCxn id="571" idx="3"/>
            <a:endCxn id="572" idx="1"/>
          </p:cNvCxnSpPr>
          <p:nvPr/>
        </p:nvCxnSpPr>
        <p:spPr>
          <a:xfrm>
            <a:off x="1467685" y="1999649"/>
            <a:ext cx="2863837" cy="3434"/>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65"/>
          <p:cNvCxnSpPr>
            <a:cxnSpLocks/>
            <a:stCxn id="572" idx="3"/>
            <a:endCxn id="573" idx="1"/>
          </p:cNvCxnSpPr>
          <p:nvPr/>
        </p:nvCxnSpPr>
        <p:spPr>
          <a:xfrm flipV="1">
            <a:off x="4419722" y="1999649"/>
            <a:ext cx="2727937" cy="3434"/>
          </a:xfrm>
          <a:prstGeom prst="straightConnector1">
            <a:avLst/>
          </a:prstGeom>
          <a:noFill/>
          <a:ln w="9525" cap="flat" cmpd="sng">
            <a:solidFill>
              <a:schemeClr val="dk1"/>
            </a:solidFill>
            <a:prstDash val="solid"/>
            <a:round/>
            <a:headEnd type="none" w="med" len="med"/>
            <a:tailEnd type="none" w="med" len="med"/>
          </a:ln>
        </p:spPr>
      </p:cxnSp>
      <p:cxnSp>
        <p:nvCxnSpPr>
          <p:cNvPr id="586" name="Google Shape;586;p65"/>
          <p:cNvCxnSpPr>
            <a:stCxn id="571" idx="2"/>
            <a:endCxn id="575" idx="0"/>
          </p:cNvCxnSpPr>
          <p:nvPr/>
        </p:nvCxnSpPr>
        <p:spPr>
          <a:xfrm>
            <a:off x="1423585" y="2216849"/>
            <a:ext cx="6867" cy="405639"/>
          </a:xfrm>
          <a:prstGeom prst="straightConnector1">
            <a:avLst/>
          </a:prstGeom>
          <a:noFill/>
          <a:ln w="9525" cap="flat" cmpd="sng">
            <a:solidFill>
              <a:schemeClr val="dk1"/>
            </a:solidFill>
            <a:prstDash val="solid"/>
            <a:round/>
            <a:headEnd type="none" w="med" len="med"/>
            <a:tailEnd type="none" w="med" len="med"/>
          </a:ln>
        </p:spPr>
      </p:cxnSp>
      <p:cxnSp>
        <p:nvCxnSpPr>
          <p:cNvPr id="587" name="Google Shape;587;p65"/>
          <p:cNvCxnSpPr>
            <a:cxnSpLocks/>
            <a:stCxn id="572" idx="2"/>
            <a:endCxn id="577" idx="0"/>
          </p:cNvCxnSpPr>
          <p:nvPr/>
        </p:nvCxnSpPr>
        <p:spPr>
          <a:xfrm>
            <a:off x="4375622" y="2220283"/>
            <a:ext cx="0" cy="405639"/>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65"/>
          <p:cNvCxnSpPr>
            <a:stCxn id="573" idx="2"/>
            <a:endCxn id="579" idx="0"/>
          </p:cNvCxnSpPr>
          <p:nvPr/>
        </p:nvCxnSpPr>
        <p:spPr>
          <a:xfrm>
            <a:off x="7191759" y="2216849"/>
            <a:ext cx="0" cy="409073"/>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E5B4E427-A68B-139F-DAFA-9829B153E387}"/>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13</a:t>
            </a:r>
            <a:endParaRPr lang="en-IN" dirty="0">
              <a:solidFill>
                <a:srgbClr val="CCFF33"/>
              </a:solidFill>
              <a:latin typeface="Algerian" panose="04020705040A02060702" pitchFamily="82" charset="0"/>
            </a:endParaRPr>
          </a:p>
        </p:txBody>
      </p:sp>
      <p:sp>
        <p:nvSpPr>
          <p:cNvPr id="3" name="TextBox 2">
            <a:extLst>
              <a:ext uri="{FF2B5EF4-FFF2-40B4-BE49-F238E27FC236}">
                <a16:creationId xmlns:a16="http://schemas.microsoft.com/office/drawing/2014/main" id="{7CCC0FC2-D1E5-9393-4C99-336FCB04C5EC}"/>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6"/>
          <p:cNvSpPr/>
          <p:nvPr/>
        </p:nvSpPr>
        <p:spPr>
          <a:xfrm>
            <a:off x="6063622" y="1540675"/>
            <a:ext cx="430500" cy="39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dk2"/>
                </a:solidFill>
                <a:latin typeface="Maven Pro"/>
                <a:ea typeface="Maven Pro"/>
                <a:cs typeface="Maven Pro"/>
                <a:sym typeface="Maven Pro"/>
              </a:rPr>
              <a:t>B</a:t>
            </a:r>
            <a:endParaRPr sz="3000">
              <a:solidFill>
                <a:schemeClr val="dk2"/>
              </a:solidFill>
              <a:latin typeface="Maven Pro"/>
              <a:ea typeface="Maven Pro"/>
              <a:cs typeface="Maven Pro"/>
              <a:sym typeface="Maven Pro"/>
            </a:endParaRPr>
          </a:p>
        </p:txBody>
      </p:sp>
      <p:sp>
        <p:nvSpPr>
          <p:cNvPr id="616" name="Google Shape;616;p66"/>
          <p:cNvSpPr/>
          <p:nvPr/>
        </p:nvSpPr>
        <p:spPr>
          <a:xfrm>
            <a:off x="4356743" y="3576188"/>
            <a:ext cx="430500" cy="39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dirty="0">
                <a:solidFill>
                  <a:schemeClr val="dk2"/>
                </a:solidFill>
                <a:latin typeface="Maven Pro"/>
                <a:ea typeface="Maven Pro"/>
                <a:cs typeface="Maven Pro"/>
                <a:sym typeface="Maven Pro"/>
              </a:rPr>
              <a:t>C</a:t>
            </a:r>
            <a:endParaRPr sz="3000" dirty="0">
              <a:solidFill>
                <a:schemeClr val="dk2"/>
              </a:solidFill>
              <a:latin typeface="Maven Pro"/>
              <a:ea typeface="Maven Pro"/>
              <a:cs typeface="Maven Pro"/>
              <a:sym typeface="Maven Pro"/>
            </a:endParaRPr>
          </a:p>
        </p:txBody>
      </p:sp>
      <p:sp>
        <p:nvSpPr>
          <p:cNvPr id="617" name="Google Shape;617;p66"/>
          <p:cNvSpPr/>
          <p:nvPr/>
        </p:nvSpPr>
        <p:spPr>
          <a:xfrm>
            <a:off x="2686266" y="1540675"/>
            <a:ext cx="430500" cy="39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dirty="0">
                <a:solidFill>
                  <a:schemeClr val="dk2"/>
                </a:solidFill>
                <a:latin typeface="Maven Pro"/>
                <a:ea typeface="Maven Pro"/>
                <a:cs typeface="Maven Pro"/>
                <a:sym typeface="Maven Pro"/>
              </a:rPr>
              <a:t>A</a:t>
            </a:r>
            <a:endParaRPr sz="3000" dirty="0">
              <a:solidFill>
                <a:schemeClr val="dk2"/>
              </a:solidFill>
              <a:latin typeface="Maven Pro"/>
              <a:ea typeface="Maven Pro"/>
              <a:cs typeface="Maven Pro"/>
              <a:sym typeface="Maven Pro"/>
            </a:endParaRPr>
          </a:p>
        </p:txBody>
      </p:sp>
      <p:sp>
        <p:nvSpPr>
          <p:cNvPr id="618" name="Google Shape;618;p66"/>
          <p:cNvSpPr txBox="1"/>
          <p:nvPr/>
        </p:nvSpPr>
        <p:spPr>
          <a:xfrm>
            <a:off x="1" y="1469469"/>
            <a:ext cx="2686236" cy="5082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2000" dirty="0">
                <a:solidFill>
                  <a:schemeClr val="dk1"/>
                </a:solidFill>
                <a:latin typeface="Maven Pro"/>
                <a:ea typeface="Maven Pro"/>
                <a:cs typeface="Maven Pro"/>
                <a:sym typeface="Maven Pro"/>
              </a:rPr>
              <a:t>User Interface Design</a:t>
            </a:r>
            <a:endParaRPr sz="2000" dirty="0">
              <a:solidFill>
                <a:schemeClr val="dk1"/>
              </a:solidFill>
              <a:latin typeface="Maven Pro"/>
              <a:ea typeface="Maven Pro"/>
              <a:cs typeface="Maven Pro"/>
              <a:sym typeface="Maven Pro"/>
            </a:endParaRPr>
          </a:p>
        </p:txBody>
      </p:sp>
      <p:sp>
        <p:nvSpPr>
          <p:cNvPr id="619" name="Google Shape;619;p66"/>
          <p:cNvSpPr txBox="1">
            <a:spLocks noGrp="1"/>
          </p:cNvSpPr>
          <p:nvPr>
            <p:ph type="title"/>
          </p:nvPr>
        </p:nvSpPr>
        <p:spPr>
          <a:xfrm>
            <a:off x="720000" y="445024"/>
            <a:ext cx="7863168" cy="73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CCFF33"/>
                </a:solidFill>
              </a:rPr>
              <a:t>USER INTERFACE AND REAL-TIME INSIGHTS</a:t>
            </a:r>
          </a:p>
        </p:txBody>
      </p:sp>
      <p:sp>
        <p:nvSpPr>
          <p:cNvPr id="620" name="Google Shape;620;p66"/>
          <p:cNvSpPr txBox="1"/>
          <p:nvPr/>
        </p:nvSpPr>
        <p:spPr>
          <a:xfrm>
            <a:off x="3664793" y="2429277"/>
            <a:ext cx="1814400" cy="800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dirty="0">
                <a:solidFill>
                  <a:schemeClr val="dk1"/>
                </a:solidFill>
                <a:latin typeface="Maven Pro"/>
                <a:ea typeface="Maven Pro"/>
                <a:cs typeface="Maven Pro"/>
                <a:sym typeface="Maven Pro"/>
              </a:rPr>
              <a:t>USER</a:t>
            </a:r>
            <a:endParaRPr sz="2000" dirty="0">
              <a:solidFill>
                <a:schemeClr val="dk1"/>
              </a:solidFill>
              <a:latin typeface="Maven Pro"/>
              <a:ea typeface="Maven Pro"/>
              <a:cs typeface="Maven Pro"/>
              <a:sym typeface="Maven Pro"/>
            </a:endParaRPr>
          </a:p>
        </p:txBody>
      </p:sp>
      <p:cxnSp>
        <p:nvCxnSpPr>
          <p:cNvPr id="621" name="Google Shape;621;p66"/>
          <p:cNvCxnSpPr>
            <a:stCxn id="620" idx="0"/>
            <a:endCxn id="614" idx="1"/>
          </p:cNvCxnSpPr>
          <p:nvPr/>
        </p:nvCxnSpPr>
        <p:spPr>
          <a:xfrm rot="-5400000">
            <a:off x="4971293" y="1336977"/>
            <a:ext cx="693000" cy="1491600"/>
          </a:xfrm>
          <a:prstGeom prst="bentConnector2">
            <a:avLst/>
          </a:prstGeom>
          <a:noFill/>
          <a:ln w="9525" cap="flat" cmpd="sng">
            <a:solidFill>
              <a:schemeClr val="dk1"/>
            </a:solidFill>
            <a:prstDash val="solid"/>
            <a:round/>
            <a:headEnd type="none" w="med" len="med"/>
            <a:tailEnd type="none" w="med" len="med"/>
          </a:ln>
        </p:spPr>
      </p:cxnSp>
      <p:sp>
        <p:nvSpPr>
          <p:cNvPr id="624" name="Google Shape;624;p66"/>
          <p:cNvSpPr txBox="1"/>
          <p:nvPr/>
        </p:nvSpPr>
        <p:spPr>
          <a:xfrm>
            <a:off x="6537621" y="1482325"/>
            <a:ext cx="2224413" cy="50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solidFill>
                  <a:schemeClr val="dk1"/>
                </a:solidFill>
                <a:latin typeface="Maven Pro"/>
                <a:ea typeface="Maven Pro"/>
                <a:cs typeface="Maven Pro"/>
                <a:sym typeface="Maven Pro"/>
              </a:rPr>
              <a:t>Input Scenarios</a:t>
            </a:r>
            <a:endParaRPr sz="2000" dirty="0">
              <a:solidFill>
                <a:schemeClr val="dk1"/>
              </a:solidFill>
              <a:latin typeface="Maven Pro"/>
              <a:ea typeface="Maven Pro"/>
              <a:cs typeface="Maven Pro"/>
              <a:sym typeface="Maven Pro"/>
            </a:endParaRPr>
          </a:p>
        </p:txBody>
      </p:sp>
      <p:cxnSp>
        <p:nvCxnSpPr>
          <p:cNvPr id="626" name="Google Shape;626;p66"/>
          <p:cNvCxnSpPr>
            <a:cxnSpLocks/>
            <a:stCxn id="620" idx="0"/>
            <a:endCxn id="617" idx="3"/>
          </p:cNvCxnSpPr>
          <p:nvPr/>
        </p:nvCxnSpPr>
        <p:spPr>
          <a:xfrm rot="5400000" flipH="1">
            <a:off x="3497843" y="1355127"/>
            <a:ext cx="693000" cy="1455300"/>
          </a:xfrm>
          <a:prstGeom prst="bentConnector2">
            <a:avLst/>
          </a:prstGeom>
          <a:noFill/>
          <a:ln w="9525" cap="flat" cmpd="sng">
            <a:solidFill>
              <a:schemeClr val="dk1"/>
            </a:solidFill>
            <a:prstDash val="solid"/>
            <a:round/>
            <a:headEnd type="none" w="med" len="med"/>
            <a:tailEnd type="none" w="med" len="med"/>
          </a:ln>
        </p:spPr>
      </p:cxnSp>
      <p:sp>
        <p:nvSpPr>
          <p:cNvPr id="628" name="Google Shape;628;p66"/>
          <p:cNvSpPr txBox="1"/>
          <p:nvPr/>
        </p:nvSpPr>
        <p:spPr>
          <a:xfrm>
            <a:off x="132571" y="2254988"/>
            <a:ext cx="2660180" cy="151695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200" dirty="0">
                <a:solidFill>
                  <a:schemeClr val="dk1"/>
                </a:solidFill>
                <a:latin typeface="Maven Pro"/>
                <a:ea typeface="Maven Pro"/>
                <a:cs typeface="Maven Pro"/>
                <a:sym typeface="Maven Pro"/>
              </a:rPr>
              <a:t>Steps to Implementation: The key steps involved in deploying the model include preprocessing the data, setting up the GAN and LSTM architectures, and configuring the system for real-time operations using web APIs.</a:t>
            </a:r>
            <a:endParaRPr sz="1200" dirty="0">
              <a:solidFill>
                <a:schemeClr val="dk1"/>
              </a:solidFill>
              <a:latin typeface="Maven Pro"/>
              <a:ea typeface="Maven Pro"/>
              <a:cs typeface="Maven Pro"/>
              <a:sym typeface="Maven Pro"/>
            </a:endParaRPr>
          </a:p>
        </p:txBody>
      </p:sp>
      <p:cxnSp>
        <p:nvCxnSpPr>
          <p:cNvPr id="636" name="Google Shape;636;p66"/>
          <p:cNvCxnSpPr>
            <a:cxnSpLocks/>
          </p:cNvCxnSpPr>
          <p:nvPr/>
        </p:nvCxnSpPr>
        <p:spPr>
          <a:xfrm rot="10800000">
            <a:off x="3021366" y="2454831"/>
            <a:ext cx="1005300" cy="3495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637" name="Google Shape;637;p66"/>
          <p:cNvCxnSpPr>
            <a:cxnSpLocks/>
          </p:cNvCxnSpPr>
          <p:nvPr/>
        </p:nvCxnSpPr>
        <p:spPr>
          <a:xfrm flipH="1">
            <a:off x="3021366" y="2804331"/>
            <a:ext cx="1005300" cy="3942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638" name="Google Shape;638;p66"/>
          <p:cNvCxnSpPr>
            <a:cxnSpLocks/>
          </p:cNvCxnSpPr>
          <p:nvPr/>
        </p:nvCxnSpPr>
        <p:spPr>
          <a:xfrm rot="10800000" flipH="1">
            <a:off x="5130090" y="2481584"/>
            <a:ext cx="1041600" cy="349500"/>
          </a:xfrm>
          <a:prstGeom prst="bentConnector3">
            <a:avLst>
              <a:gd name="adj1" fmla="val 50001"/>
            </a:avLst>
          </a:prstGeom>
          <a:noFill/>
          <a:ln w="9525" cap="flat" cmpd="sng">
            <a:solidFill>
              <a:schemeClr val="dk1"/>
            </a:solidFill>
            <a:prstDash val="solid"/>
            <a:round/>
            <a:headEnd type="none" w="med" len="med"/>
            <a:tailEnd type="none" w="med" len="med"/>
          </a:ln>
        </p:spPr>
      </p:cxnSp>
      <p:cxnSp>
        <p:nvCxnSpPr>
          <p:cNvPr id="639" name="Google Shape;639;p66"/>
          <p:cNvCxnSpPr>
            <a:cxnSpLocks/>
          </p:cNvCxnSpPr>
          <p:nvPr/>
        </p:nvCxnSpPr>
        <p:spPr>
          <a:xfrm>
            <a:off x="5130090" y="2831084"/>
            <a:ext cx="1041600" cy="394200"/>
          </a:xfrm>
          <a:prstGeom prst="bentConnector3">
            <a:avLst>
              <a:gd name="adj1" fmla="val 50001"/>
            </a:avLst>
          </a:prstGeom>
          <a:noFill/>
          <a:ln w="9525" cap="flat" cmpd="sng">
            <a:solidFill>
              <a:schemeClr val="dk1"/>
            </a:solidFill>
            <a:prstDash val="solid"/>
            <a:round/>
            <a:headEnd type="none" w="med" len="med"/>
            <a:tailEnd type="none" w="med" len="med"/>
          </a:ln>
        </p:spPr>
      </p:cxnSp>
      <p:sp>
        <p:nvSpPr>
          <p:cNvPr id="3" name="Google Shape;628;p66">
            <a:extLst>
              <a:ext uri="{FF2B5EF4-FFF2-40B4-BE49-F238E27FC236}">
                <a16:creationId xmlns:a16="http://schemas.microsoft.com/office/drawing/2014/main" id="{152AE485-B5E8-0F88-600D-DBB5E970CB6C}"/>
              </a:ext>
            </a:extLst>
          </p:cNvPr>
          <p:cNvSpPr txBox="1"/>
          <p:nvPr/>
        </p:nvSpPr>
        <p:spPr>
          <a:xfrm>
            <a:off x="6278872" y="2294952"/>
            <a:ext cx="2660180" cy="1171576"/>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200" dirty="0">
                <a:solidFill>
                  <a:schemeClr val="dk1"/>
                </a:solidFill>
                <a:latin typeface="Maven Pro"/>
                <a:ea typeface="Maven Pro"/>
                <a:cs typeface="Maven Pro"/>
                <a:sym typeface="Maven Pro"/>
              </a:rPr>
              <a:t>Users can input various scenarios (e.g., changing fuel prices, economic indicators) to view predicted price changes across different routes and time frames​.</a:t>
            </a:r>
            <a:endParaRPr sz="1200" dirty="0">
              <a:solidFill>
                <a:schemeClr val="dk1"/>
              </a:solidFill>
              <a:latin typeface="Maven Pro"/>
              <a:ea typeface="Maven Pro"/>
              <a:cs typeface="Maven Pro"/>
              <a:sym typeface="Maven Pro"/>
            </a:endParaRPr>
          </a:p>
        </p:txBody>
      </p:sp>
      <p:cxnSp>
        <p:nvCxnSpPr>
          <p:cNvPr id="14" name="Straight Connector 13">
            <a:extLst>
              <a:ext uri="{FF2B5EF4-FFF2-40B4-BE49-F238E27FC236}">
                <a16:creationId xmlns:a16="http://schemas.microsoft.com/office/drawing/2014/main" id="{37A47456-F303-6D47-1E99-BDAA8E2230F6}"/>
              </a:ext>
            </a:extLst>
          </p:cNvPr>
          <p:cNvCxnSpPr>
            <a:cxnSpLocks/>
          </p:cNvCxnSpPr>
          <p:nvPr/>
        </p:nvCxnSpPr>
        <p:spPr>
          <a:xfrm>
            <a:off x="4583568" y="3084475"/>
            <a:ext cx="0" cy="457378"/>
          </a:xfrm>
          <a:prstGeom prst="line">
            <a:avLst/>
          </a:prstGeom>
        </p:spPr>
        <p:style>
          <a:lnRef idx="1">
            <a:schemeClr val="dk1"/>
          </a:lnRef>
          <a:fillRef idx="0">
            <a:schemeClr val="dk1"/>
          </a:fillRef>
          <a:effectRef idx="0">
            <a:schemeClr val="dk1"/>
          </a:effectRef>
          <a:fontRef idx="minor">
            <a:schemeClr val="tx1"/>
          </a:fontRef>
        </p:style>
      </p:cxnSp>
      <p:sp>
        <p:nvSpPr>
          <p:cNvPr id="16" name="Google Shape;624;p66">
            <a:extLst>
              <a:ext uri="{FF2B5EF4-FFF2-40B4-BE49-F238E27FC236}">
                <a16:creationId xmlns:a16="http://schemas.microsoft.com/office/drawing/2014/main" id="{6A923819-03AC-7452-0F57-4E0E1FAB214C}"/>
              </a:ext>
            </a:extLst>
          </p:cNvPr>
          <p:cNvSpPr txBox="1"/>
          <p:nvPr/>
        </p:nvSpPr>
        <p:spPr>
          <a:xfrm>
            <a:off x="3460205" y="3943509"/>
            <a:ext cx="2654075" cy="50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dirty="0">
                <a:solidFill>
                  <a:schemeClr val="dk1"/>
                </a:solidFill>
                <a:latin typeface="Maven Pro"/>
                <a:ea typeface="Maven Pro"/>
                <a:cs typeface="Maven Pro"/>
                <a:sym typeface="Maven Pro"/>
              </a:rPr>
              <a:t>Conitnous Monitoring</a:t>
            </a:r>
            <a:endParaRPr sz="2000" dirty="0">
              <a:solidFill>
                <a:schemeClr val="dk1"/>
              </a:solidFill>
              <a:latin typeface="Maven Pro"/>
              <a:ea typeface="Maven Pro"/>
              <a:cs typeface="Maven Pro"/>
              <a:sym typeface="Maven Pro"/>
            </a:endParaRPr>
          </a:p>
        </p:txBody>
      </p:sp>
      <p:sp>
        <p:nvSpPr>
          <p:cNvPr id="18" name="Google Shape;628;p66">
            <a:extLst>
              <a:ext uri="{FF2B5EF4-FFF2-40B4-BE49-F238E27FC236}">
                <a16:creationId xmlns:a16="http://schemas.microsoft.com/office/drawing/2014/main" id="{DCA60F14-E08A-1A8F-2CF8-253B6C74036D}"/>
              </a:ext>
            </a:extLst>
          </p:cNvPr>
          <p:cNvSpPr txBox="1"/>
          <p:nvPr/>
        </p:nvSpPr>
        <p:spPr>
          <a:xfrm>
            <a:off x="1358586" y="4427136"/>
            <a:ext cx="6585995" cy="1171576"/>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200" dirty="0">
                <a:solidFill>
                  <a:schemeClr val="dk1"/>
                </a:solidFill>
                <a:latin typeface="Maven Pro"/>
                <a:ea typeface="Maven Pro"/>
                <a:cs typeface="Maven Pro"/>
                <a:sym typeface="Maven Pro"/>
              </a:rPr>
              <a:t>The system continuously monitors the accuracy of predictions and adjusts based on new data. Feedback loops allow the model to learn from real-world outcomes and improve​</a:t>
            </a:r>
            <a:endParaRPr sz="1200" dirty="0">
              <a:solidFill>
                <a:schemeClr val="dk1"/>
              </a:solidFill>
              <a:latin typeface="Maven Pro"/>
              <a:ea typeface="Maven Pro"/>
              <a:cs typeface="Maven Pro"/>
              <a:sym typeface="Maven Pro"/>
            </a:endParaRPr>
          </a:p>
        </p:txBody>
      </p:sp>
      <p:sp>
        <p:nvSpPr>
          <p:cNvPr id="2" name="TextBox 1">
            <a:extLst>
              <a:ext uri="{FF2B5EF4-FFF2-40B4-BE49-F238E27FC236}">
                <a16:creationId xmlns:a16="http://schemas.microsoft.com/office/drawing/2014/main" id="{27320BF9-C57B-8967-03E6-971A6D1479F7}"/>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14</a:t>
            </a:r>
            <a:endParaRPr lang="en-IN" dirty="0">
              <a:solidFill>
                <a:srgbClr val="CCFF33"/>
              </a:solidFill>
              <a:latin typeface="Algerian" panose="04020705040A02060702" pitchFamily="82" charset="0"/>
            </a:endParaRPr>
          </a:p>
        </p:txBody>
      </p:sp>
      <p:sp>
        <p:nvSpPr>
          <p:cNvPr id="4" name="TextBox 3">
            <a:extLst>
              <a:ext uri="{FF2B5EF4-FFF2-40B4-BE49-F238E27FC236}">
                <a16:creationId xmlns:a16="http://schemas.microsoft.com/office/drawing/2014/main" id="{B7B0D244-8BF2-87BC-6916-6181D05A9925}"/>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RESULTS AND DISCUSSIONS</a:t>
            </a:r>
            <a:endParaRPr dirty="0">
              <a:solidFill>
                <a:srgbClr val="CCFF33"/>
              </a:solidFill>
            </a:endParaRPr>
          </a:p>
        </p:txBody>
      </p:sp>
      <p:sp>
        <p:nvSpPr>
          <p:cNvPr id="5" name="Rectangle 2">
            <a:extLst>
              <a:ext uri="{FF2B5EF4-FFF2-40B4-BE49-F238E27FC236}">
                <a16:creationId xmlns:a16="http://schemas.microsoft.com/office/drawing/2014/main" id="{F9783F81-3496-04CC-93EE-CCDAC2B5D01E}"/>
              </a:ext>
            </a:extLst>
          </p:cNvPr>
          <p:cNvSpPr>
            <a:spLocks noGrp="1" noChangeArrowheads="1"/>
          </p:cNvSpPr>
          <p:nvPr>
            <p:ph type="subTitle" idx="4294967295"/>
          </p:nvPr>
        </p:nvSpPr>
        <p:spPr bwMode="auto">
          <a:xfrm>
            <a:off x="86194" y="1316120"/>
            <a:ext cx="30259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Maven Pro" panose="020B0604020202020204" charset="0"/>
              </a:rPr>
              <a:t>Handling Outliers and Missing Values</a:t>
            </a:r>
            <a:r>
              <a:rPr kumimoji="0" lang="en-US" altLang="en-US" b="0" i="0" u="none" strike="noStrike" cap="none" normalizeH="0" baseline="0" dirty="0">
                <a:ln>
                  <a:noFill/>
                </a:ln>
                <a:solidFill>
                  <a:schemeClr val="tx1"/>
                </a:solidFill>
                <a:effectLst/>
                <a:latin typeface="Maven Pro" panose="020B0604020202020204" charset="0"/>
              </a:rPr>
              <a:t>: The sliding window approach is used to focus on the most recent data for training the model. This allows it to continuously adapt to current market conditions​.</a:t>
            </a:r>
          </a:p>
        </p:txBody>
      </p:sp>
      <p:grpSp>
        <p:nvGrpSpPr>
          <p:cNvPr id="2" name="Google Shape;7928;p82">
            <a:extLst>
              <a:ext uri="{FF2B5EF4-FFF2-40B4-BE49-F238E27FC236}">
                <a16:creationId xmlns:a16="http://schemas.microsoft.com/office/drawing/2014/main" id="{604D32F2-BD6B-46AD-CF4B-72129A2D6F1A}"/>
              </a:ext>
            </a:extLst>
          </p:cNvPr>
          <p:cNvGrpSpPr/>
          <p:nvPr/>
        </p:nvGrpSpPr>
        <p:grpSpPr>
          <a:xfrm flipH="1">
            <a:off x="3207952" y="1561844"/>
            <a:ext cx="2728096" cy="2393789"/>
            <a:chOff x="649648" y="271400"/>
            <a:chExt cx="6215377" cy="5455143"/>
          </a:xfrm>
        </p:grpSpPr>
        <p:sp>
          <p:nvSpPr>
            <p:cNvPr id="3" name="Google Shape;7929;p82">
              <a:extLst>
                <a:ext uri="{FF2B5EF4-FFF2-40B4-BE49-F238E27FC236}">
                  <a16:creationId xmlns:a16="http://schemas.microsoft.com/office/drawing/2014/main" id="{C1D71B95-2256-0F5C-7B5E-14453CD57B66}"/>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930;p82">
              <a:extLst>
                <a:ext uri="{FF2B5EF4-FFF2-40B4-BE49-F238E27FC236}">
                  <a16:creationId xmlns:a16="http://schemas.microsoft.com/office/drawing/2014/main" id="{89028877-3035-22BD-3F48-25BD8531C8F5}"/>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1;p82">
              <a:extLst>
                <a:ext uri="{FF2B5EF4-FFF2-40B4-BE49-F238E27FC236}">
                  <a16:creationId xmlns:a16="http://schemas.microsoft.com/office/drawing/2014/main" id="{9FA329CF-48ED-8390-A4F2-56B7E9064F1C}"/>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2;p82">
              <a:extLst>
                <a:ext uri="{FF2B5EF4-FFF2-40B4-BE49-F238E27FC236}">
                  <a16:creationId xmlns:a16="http://schemas.microsoft.com/office/drawing/2014/main" id="{FCBC097A-80DF-1A2A-89AB-A14C71FBAF11}"/>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33;p82">
              <a:extLst>
                <a:ext uri="{FF2B5EF4-FFF2-40B4-BE49-F238E27FC236}">
                  <a16:creationId xmlns:a16="http://schemas.microsoft.com/office/drawing/2014/main" id="{F23152F4-1CD7-300B-4C7D-41A87E48F91D}"/>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34;p82">
              <a:extLst>
                <a:ext uri="{FF2B5EF4-FFF2-40B4-BE49-F238E27FC236}">
                  <a16:creationId xmlns:a16="http://schemas.microsoft.com/office/drawing/2014/main" id="{2F8F032E-4D45-CF4F-7B00-146A465D5536}"/>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35;p82">
              <a:extLst>
                <a:ext uri="{FF2B5EF4-FFF2-40B4-BE49-F238E27FC236}">
                  <a16:creationId xmlns:a16="http://schemas.microsoft.com/office/drawing/2014/main" id="{25D2219E-0ACD-472B-C679-AA5134C5275B}"/>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36;p82">
              <a:extLst>
                <a:ext uri="{FF2B5EF4-FFF2-40B4-BE49-F238E27FC236}">
                  <a16:creationId xmlns:a16="http://schemas.microsoft.com/office/drawing/2014/main" id="{027FA30E-0AC7-02BC-A72B-C9AAD8EEA276}"/>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37;p82">
              <a:extLst>
                <a:ext uri="{FF2B5EF4-FFF2-40B4-BE49-F238E27FC236}">
                  <a16:creationId xmlns:a16="http://schemas.microsoft.com/office/drawing/2014/main" id="{AB091EF6-D575-177B-9DBF-990F47FCAFE1}"/>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38;p82">
              <a:extLst>
                <a:ext uri="{FF2B5EF4-FFF2-40B4-BE49-F238E27FC236}">
                  <a16:creationId xmlns:a16="http://schemas.microsoft.com/office/drawing/2014/main" id="{4E6A47D0-FA4F-69A1-D7F9-F3995424FAB9}"/>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39;p82">
              <a:extLst>
                <a:ext uri="{FF2B5EF4-FFF2-40B4-BE49-F238E27FC236}">
                  <a16:creationId xmlns:a16="http://schemas.microsoft.com/office/drawing/2014/main" id="{4BA40605-581C-C6CE-10C0-EACA8FF64D50}"/>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40;p82">
              <a:extLst>
                <a:ext uri="{FF2B5EF4-FFF2-40B4-BE49-F238E27FC236}">
                  <a16:creationId xmlns:a16="http://schemas.microsoft.com/office/drawing/2014/main" id="{06A168F4-9A3D-0B5D-5E4A-A332ED226F8A}"/>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CCFF3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Rectangle 2">
            <a:extLst>
              <a:ext uri="{FF2B5EF4-FFF2-40B4-BE49-F238E27FC236}">
                <a16:creationId xmlns:a16="http://schemas.microsoft.com/office/drawing/2014/main" id="{B91C67BC-628D-C797-696A-6664BF47F299}"/>
              </a:ext>
            </a:extLst>
          </p:cNvPr>
          <p:cNvSpPr txBox="1">
            <a:spLocks noChangeArrowheads="1"/>
          </p:cNvSpPr>
          <p:nvPr/>
        </p:nvSpPr>
        <p:spPr bwMode="auto">
          <a:xfrm>
            <a:off x="6033468" y="1851458"/>
            <a:ext cx="29760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Performance of the Prediction Model:</a:t>
            </a:r>
            <a:r>
              <a:rPr lang="en-US" altLang="en-US" dirty="0">
                <a:solidFill>
                  <a:schemeClr val="tx1"/>
                </a:solidFill>
                <a:latin typeface="Maven Pro" panose="020B0604020202020204" charset="0"/>
              </a:rPr>
              <a:t>  The model demonstrated high accuracy in predicting airfare, with low mean absolute error and percentage error​.</a:t>
            </a:r>
          </a:p>
        </p:txBody>
      </p:sp>
      <p:sp>
        <p:nvSpPr>
          <p:cNvPr id="17" name="Rectangle 2">
            <a:extLst>
              <a:ext uri="{FF2B5EF4-FFF2-40B4-BE49-F238E27FC236}">
                <a16:creationId xmlns:a16="http://schemas.microsoft.com/office/drawing/2014/main" id="{0D9D8975-9879-CFC0-771D-E5D192FF7F63}"/>
              </a:ext>
            </a:extLst>
          </p:cNvPr>
          <p:cNvSpPr txBox="1">
            <a:spLocks noChangeArrowheads="1"/>
          </p:cNvSpPr>
          <p:nvPr/>
        </p:nvSpPr>
        <p:spPr bwMode="auto">
          <a:xfrm>
            <a:off x="21441" y="2769448"/>
            <a:ext cx="32181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Table 3 (Outliers Removal) </a:t>
            </a:r>
            <a:r>
              <a:rPr lang="en-US" altLang="en-US" dirty="0">
                <a:solidFill>
                  <a:schemeClr val="tx1"/>
                </a:solidFill>
                <a:latin typeface="Maven Pro" panose="020B0604020202020204" charset="0"/>
              </a:rPr>
              <a:t>illustrates how this method helps focus on the most recent trends for better prediction​.</a:t>
            </a:r>
          </a:p>
        </p:txBody>
      </p:sp>
      <p:sp>
        <p:nvSpPr>
          <p:cNvPr id="18" name="Rectangle 2">
            <a:extLst>
              <a:ext uri="{FF2B5EF4-FFF2-40B4-BE49-F238E27FC236}">
                <a16:creationId xmlns:a16="http://schemas.microsoft.com/office/drawing/2014/main" id="{C25EC5E9-15D0-D272-1765-74433B845497}"/>
              </a:ext>
            </a:extLst>
          </p:cNvPr>
          <p:cNvSpPr txBox="1">
            <a:spLocks noChangeArrowheads="1"/>
          </p:cNvSpPr>
          <p:nvPr/>
        </p:nvSpPr>
        <p:spPr bwMode="auto">
          <a:xfrm>
            <a:off x="6043212" y="3115462"/>
            <a:ext cx="32181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None/>
            </a:pPr>
            <a:r>
              <a:rPr lang="en-US" altLang="en-US" b="1" dirty="0">
                <a:solidFill>
                  <a:schemeClr val="tx1"/>
                </a:solidFill>
                <a:latin typeface="Maven Pro" panose="020B0604020202020204" charset="0"/>
              </a:rPr>
              <a:t>Table 4 (Imputation) and Table 5 (Feature Engineering)</a:t>
            </a:r>
          </a:p>
          <a:p>
            <a:pPr marL="0" indent="0" eaLnBrk="0" fontAlgn="base" hangingPunct="0">
              <a:spcBef>
                <a:spcPct val="0"/>
              </a:spcBef>
              <a:spcAft>
                <a:spcPct val="0"/>
              </a:spcAft>
              <a:buClrTx/>
              <a:buSzTx/>
              <a:buNone/>
            </a:pPr>
            <a:r>
              <a:rPr lang="en-US" altLang="en-US" dirty="0">
                <a:solidFill>
                  <a:schemeClr val="tx1"/>
                </a:solidFill>
                <a:latin typeface="Maven Pro" panose="020B0604020202020204" charset="0"/>
              </a:rPr>
              <a:t>Explains how the model is continuously updated with fresh data​.</a:t>
            </a:r>
          </a:p>
          <a:p>
            <a:pPr marL="0" indent="0" eaLnBrk="0" fontAlgn="base" hangingPunct="0">
              <a:spcBef>
                <a:spcPct val="0"/>
              </a:spcBef>
              <a:spcAft>
                <a:spcPct val="0"/>
              </a:spcAft>
              <a:buClrTx/>
              <a:buSzTx/>
              <a:buFontTx/>
              <a:buNone/>
            </a:pPr>
            <a:endParaRPr lang="en-US" altLang="en-US" dirty="0">
              <a:solidFill>
                <a:schemeClr val="tx1"/>
              </a:solidFill>
              <a:latin typeface="Maven Pro" panose="020B0604020202020204" charset="0"/>
            </a:endParaRPr>
          </a:p>
        </p:txBody>
      </p:sp>
      <p:pic>
        <p:nvPicPr>
          <p:cNvPr id="20" name="Picture 19">
            <a:extLst>
              <a:ext uri="{FF2B5EF4-FFF2-40B4-BE49-F238E27FC236}">
                <a16:creationId xmlns:a16="http://schemas.microsoft.com/office/drawing/2014/main" id="{725D0583-446E-79BC-1844-4424476AF381}"/>
              </a:ext>
            </a:extLst>
          </p:cNvPr>
          <p:cNvPicPr>
            <a:picLocks noChangeAspect="1"/>
          </p:cNvPicPr>
          <p:nvPr/>
        </p:nvPicPr>
        <p:blipFill>
          <a:blip r:embed="rId3"/>
          <a:stretch>
            <a:fillRect/>
          </a:stretch>
        </p:blipFill>
        <p:spPr>
          <a:xfrm>
            <a:off x="86194" y="3813587"/>
            <a:ext cx="4248161" cy="1050305"/>
          </a:xfrm>
          <a:prstGeom prst="rect">
            <a:avLst/>
          </a:prstGeom>
        </p:spPr>
      </p:pic>
      <p:pic>
        <p:nvPicPr>
          <p:cNvPr id="22" name="Picture 21">
            <a:extLst>
              <a:ext uri="{FF2B5EF4-FFF2-40B4-BE49-F238E27FC236}">
                <a16:creationId xmlns:a16="http://schemas.microsoft.com/office/drawing/2014/main" id="{F4DEA55C-2FB3-2864-29F5-6AC428819E7A}"/>
              </a:ext>
            </a:extLst>
          </p:cNvPr>
          <p:cNvPicPr>
            <a:picLocks noChangeAspect="1"/>
          </p:cNvPicPr>
          <p:nvPr/>
        </p:nvPicPr>
        <p:blipFill>
          <a:blip r:embed="rId4"/>
          <a:stretch>
            <a:fillRect/>
          </a:stretch>
        </p:blipFill>
        <p:spPr>
          <a:xfrm>
            <a:off x="5310082" y="3955633"/>
            <a:ext cx="3833918" cy="1128399"/>
          </a:xfrm>
          <a:prstGeom prst="rect">
            <a:avLst/>
          </a:prstGeom>
        </p:spPr>
      </p:pic>
      <p:sp>
        <p:nvSpPr>
          <p:cNvPr id="23" name="Rectangle 2">
            <a:extLst>
              <a:ext uri="{FF2B5EF4-FFF2-40B4-BE49-F238E27FC236}">
                <a16:creationId xmlns:a16="http://schemas.microsoft.com/office/drawing/2014/main" id="{3BB359FD-3480-4E40-BD27-57D380DCB821}"/>
              </a:ext>
            </a:extLst>
          </p:cNvPr>
          <p:cNvSpPr txBox="1">
            <a:spLocks noChangeArrowheads="1"/>
          </p:cNvSpPr>
          <p:nvPr/>
        </p:nvSpPr>
        <p:spPr bwMode="auto">
          <a:xfrm>
            <a:off x="4039620" y="2457985"/>
            <a:ext cx="10507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Font typeface="Maven Pro"/>
              <a:buNone/>
            </a:pPr>
            <a:r>
              <a:rPr lang="en-US" altLang="en-US" sz="1800" dirty="0">
                <a:solidFill>
                  <a:srgbClr val="CCFF33"/>
                </a:solidFill>
                <a:latin typeface="Bauhaus 93" panose="04030905020B02020C02" pitchFamily="82" charset="0"/>
              </a:rPr>
              <a:t>RESULTS</a:t>
            </a:r>
          </a:p>
        </p:txBody>
      </p:sp>
      <p:sp>
        <p:nvSpPr>
          <p:cNvPr id="19" name="TextBox 18">
            <a:extLst>
              <a:ext uri="{FF2B5EF4-FFF2-40B4-BE49-F238E27FC236}">
                <a16:creationId xmlns:a16="http://schemas.microsoft.com/office/drawing/2014/main" id="{613C509D-4E82-AF89-F57A-100C33A74739}"/>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15</a:t>
            </a:r>
            <a:endParaRPr lang="en-IN" dirty="0">
              <a:solidFill>
                <a:srgbClr val="CCFF33"/>
              </a:solidFill>
              <a:latin typeface="Algerian" panose="04020705040A02060702" pitchFamily="82" charset="0"/>
            </a:endParaRPr>
          </a:p>
        </p:txBody>
      </p:sp>
      <p:sp>
        <p:nvSpPr>
          <p:cNvPr id="21" name="TextBox 20">
            <a:extLst>
              <a:ext uri="{FF2B5EF4-FFF2-40B4-BE49-F238E27FC236}">
                <a16:creationId xmlns:a16="http://schemas.microsoft.com/office/drawing/2014/main" id="{BDEABA52-8E55-B057-5093-34086398B8E1}"/>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extLst>
      <p:ext uri="{BB962C8B-B14F-4D97-AF65-F5344CB8AC3E}">
        <p14:creationId xmlns:p14="http://schemas.microsoft.com/office/powerpoint/2010/main" val="49056490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305" name="Google Shape;30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CCFF33"/>
                </a:solidFill>
              </a:rPr>
              <a:t>CONCLUSION</a:t>
            </a:r>
          </a:p>
        </p:txBody>
      </p:sp>
      <p:sp>
        <p:nvSpPr>
          <p:cNvPr id="2" name="Rectangle 1">
            <a:extLst>
              <a:ext uri="{FF2B5EF4-FFF2-40B4-BE49-F238E27FC236}">
                <a16:creationId xmlns:a16="http://schemas.microsoft.com/office/drawing/2014/main" id="{860321CD-060B-1B7E-FFB2-CE55E5AC3C21}"/>
              </a:ext>
            </a:extLst>
          </p:cNvPr>
          <p:cNvSpPr>
            <a:spLocks noChangeArrowheads="1"/>
          </p:cNvSpPr>
          <p:nvPr/>
        </p:nvSpPr>
        <p:spPr bwMode="auto">
          <a:xfrm>
            <a:off x="1356607" y="1440232"/>
            <a:ext cx="59503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aven Pro" panose="020B0604020202020204" charset="0"/>
              </a:rPr>
              <a:t>Summary of Key Findings</a:t>
            </a:r>
            <a:r>
              <a:rPr kumimoji="0" lang="en-US" altLang="en-US" sz="1200" b="0" i="0" u="none" strike="noStrike" cap="none" normalizeH="0" baseline="0" dirty="0">
                <a:ln>
                  <a:noFill/>
                </a:ln>
                <a:solidFill>
                  <a:schemeClr val="tx1"/>
                </a:solidFill>
                <a:effectLst/>
                <a:latin typeface="Maven Pro" panose="020B0604020202020204" charset="0"/>
              </a:rPr>
              <a:t>: The integration of GANs and LSTMs in a web-based framework provides a powerful solution for real-time flight price forecasting, outperforming traditional methods​.</a:t>
            </a:r>
          </a:p>
        </p:txBody>
      </p:sp>
      <p:sp>
        <p:nvSpPr>
          <p:cNvPr id="6" name="Rectangle 5">
            <a:extLst>
              <a:ext uri="{FF2B5EF4-FFF2-40B4-BE49-F238E27FC236}">
                <a16:creationId xmlns:a16="http://schemas.microsoft.com/office/drawing/2014/main" id="{95EF8973-0465-C1E0-358A-3F7B5024F8B8}"/>
              </a:ext>
            </a:extLst>
          </p:cNvPr>
          <p:cNvSpPr>
            <a:spLocks noChangeArrowheads="1"/>
          </p:cNvSpPr>
          <p:nvPr/>
        </p:nvSpPr>
        <p:spPr bwMode="auto">
          <a:xfrm>
            <a:off x="1356607" y="2345438"/>
            <a:ext cx="59503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aven Pro" panose="020B0604020202020204" charset="0"/>
              </a:rPr>
              <a:t>Implications for the Aviation Industry</a:t>
            </a:r>
            <a:r>
              <a:rPr kumimoji="0" lang="en-US" altLang="en-US" sz="1200" b="0" i="0" u="none" strike="noStrike" cap="none" normalizeH="0" baseline="0" dirty="0">
                <a:ln>
                  <a:noFill/>
                </a:ln>
                <a:solidFill>
                  <a:schemeClr val="tx1"/>
                </a:solidFill>
                <a:effectLst/>
                <a:latin typeface="Maven Pro" panose="020B0604020202020204" charset="0"/>
              </a:rPr>
              <a:t>: The ability to predict airfare accurately in real-time can help airlines optimize their pricing strategies and respond faster to market changes.</a:t>
            </a:r>
          </a:p>
        </p:txBody>
      </p:sp>
      <p:sp>
        <p:nvSpPr>
          <p:cNvPr id="7" name="Rectangle 6">
            <a:extLst>
              <a:ext uri="{FF2B5EF4-FFF2-40B4-BE49-F238E27FC236}">
                <a16:creationId xmlns:a16="http://schemas.microsoft.com/office/drawing/2014/main" id="{7E8294AE-645E-496B-87B4-DBB43A49B6E5}"/>
              </a:ext>
            </a:extLst>
          </p:cNvPr>
          <p:cNvSpPr>
            <a:spLocks noChangeArrowheads="1"/>
          </p:cNvSpPr>
          <p:nvPr/>
        </p:nvSpPr>
        <p:spPr bwMode="auto">
          <a:xfrm>
            <a:off x="1356607" y="3250644"/>
            <a:ext cx="59503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aven Pro" panose="020B0604020202020204" charset="0"/>
              </a:rPr>
              <a:t>Future Research</a:t>
            </a:r>
            <a:r>
              <a:rPr kumimoji="0" lang="en-US" altLang="en-US" sz="1200" b="0" i="0" u="none" strike="noStrike" cap="none" normalizeH="0" baseline="0" dirty="0">
                <a:ln>
                  <a:noFill/>
                </a:ln>
                <a:solidFill>
                  <a:schemeClr val="tx1"/>
                </a:solidFill>
                <a:effectLst/>
                <a:latin typeface="Maven Pro" panose="020B0604020202020204" charset="0"/>
              </a:rPr>
              <a:t>: The model could be expanded by incorporating additional factors (e.g., economic indicators, weather data) and improving the real-time feedback system​. </a:t>
            </a:r>
          </a:p>
        </p:txBody>
      </p:sp>
      <p:sp>
        <p:nvSpPr>
          <p:cNvPr id="8" name="Google Shape;1114;p78">
            <a:extLst>
              <a:ext uri="{FF2B5EF4-FFF2-40B4-BE49-F238E27FC236}">
                <a16:creationId xmlns:a16="http://schemas.microsoft.com/office/drawing/2014/main" id="{B090442F-634A-C479-204B-9DF460E729B1}"/>
              </a:ext>
            </a:extLst>
          </p:cNvPr>
          <p:cNvSpPr/>
          <p:nvPr/>
        </p:nvSpPr>
        <p:spPr>
          <a:xfrm>
            <a:off x="870419" y="1379914"/>
            <a:ext cx="305777" cy="287774"/>
          </a:xfrm>
          <a:prstGeom prst="curvedRightArrow">
            <a:avLst>
              <a:gd name="adj1" fmla="val 25000"/>
              <a:gd name="adj2" fmla="val 50000"/>
              <a:gd name="adj3" fmla="val 25000"/>
            </a:avLst>
          </a:pr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4;p78">
            <a:extLst>
              <a:ext uri="{FF2B5EF4-FFF2-40B4-BE49-F238E27FC236}">
                <a16:creationId xmlns:a16="http://schemas.microsoft.com/office/drawing/2014/main" id="{D0ECF06D-D98F-A809-CC9D-B83B566E4AA9}"/>
              </a:ext>
            </a:extLst>
          </p:cNvPr>
          <p:cNvSpPr/>
          <p:nvPr/>
        </p:nvSpPr>
        <p:spPr>
          <a:xfrm>
            <a:off x="870421" y="2305308"/>
            <a:ext cx="305777" cy="287774"/>
          </a:xfrm>
          <a:prstGeom prst="curvedRightArrow">
            <a:avLst>
              <a:gd name="adj1" fmla="val 25000"/>
              <a:gd name="adj2" fmla="val 50000"/>
              <a:gd name="adj3" fmla="val 25000"/>
            </a:avLst>
          </a:pr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4;p78">
            <a:extLst>
              <a:ext uri="{FF2B5EF4-FFF2-40B4-BE49-F238E27FC236}">
                <a16:creationId xmlns:a16="http://schemas.microsoft.com/office/drawing/2014/main" id="{030D56F1-ADBA-5959-F54C-6ED11FAC4A36}"/>
              </a:ext>
            </a:extLst>
          </p:cNvPr>
          <p:cNvSpPr/>
          <p:nvPr/>
        </p:nvSpPr>
        <p:spPr>
          <a:xfrm>
            <a:off x="870420" y="3234847"/>
            <a:ext cx="305777" cy="287774"/>
          </a:xfrm>
          <a:prstGeom prst="curvedRightArrow">
            <a:avLst>
              <a:gd name="adj1" fmla="val 25000"/>
              <a:gd name="adj2" fmla="val 50000"/>
              <a:gd name="adj3" fmla="val 25000"/>
            </a:avLst>
          </a:pr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28E61A3-4443-B1CB-A5CC-F7604B2F4917}"/>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16</a:t>
            </a:r>
            <a:endParaRPr lang="en-IN" dirty="0">
              <a:solidFill>
                <a:srgbClr val="CCFF33"/>
              </a:solidFill>
              <a:latin typeface="Algerian" panose="04020705040A02060702" pitchFamily="82" charset="0"/>
            </a:endParaRPr>
          </a:p>
        </p:txBody>
      </p:sp>
      <p:sp>
        <p:nvSpPr>
          <p:cNvPr id="4" name="TextBox 3">
            <a:extLst>
              <a:ext uri="{FF2B5EF4-FFF2-40B4-BE49-F238E27FC236}">
                <a16:creationId xmlns:a16="http://schemas.microsoft.com/office/drawing/2014/main" id="{88E398BD-41DC-D463-9B97-8F2A0551D1D3}"/>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extLst>
      <p:ext uri="{BB962C8B-B14F-4D97-AF65-F5344CB8AC3E}">
        <p14:creationId xmlns:p14="http://schemas.microsoft.com/office/powerpoint/2010/main" val="29025725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REFERENCES</a:t>
            </a:r>
            <a:endParaRPr dirty="0">
              <a:solidFill>
                <a:srgbClr val="CCFF33"/>
              </a:solidFill>
            </a:endParaRPr>
          </a:p>
        </p:txBody>
      </p:sp>
      <p:sp>
        <p:nvSpPr>
          <p:cNvPr id="4" name="Rectangle 2">
            <a:extLst>
              <a:ext uri="{FF2B5EF4-FFF2-40B4-BE49-F238E27FC236}">
                <a16:creationId xmlns:a16="http://schemas.microsoft.com/office/drawing/2014/main" id="{3FE67329-A4F3-2D36-34DD-FE9C2BC30B57}"/>
              </a:ext>
            </a:extLst>
          </p:cNvPr>
          <p:cNvSpPr txBox="1">
            <a:spLocks noChangeArrowheads="1"/>
          </p:cNvSpPr>
          <p:nvPr/>
        </p:nvSpPr>
        <p:spPr bwMode="auto">
          <a:xfrm>
            <a:off x="1241076" y="1393776"/>
            <a:ext cx="68264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Font typeface="Maven Pro"/>
              <a:buNone/>
            </a:pPr>
            <a:r>
              <a:rPr lang="en-US" i="1" dirty="0"/>
              <a:t>N. Alapati et al., “Prediction of Flight-fare using machine learning,” </a:t>
            </a:r>
            <a:r>
              <a:rPr lang="en-US" dirty="0"/>
              <a:t>in 2022 International Conference on Fourth Industrial Revolution Based Technology and Practices (ICFIRTP), Aug. 2022, pp. 134–138. doi:10.1109/ICFIRTP56122.2022.10059429.</a:t>
            </a:r>
            <a:endParaRPr lang="en-US" altLang="en-US" dirty="0">
              <a:solidFill>
                <a:schemeClr val="tx1"/>
              </a:solidFill>
              <a:latin typeface="Maven Pro" panose="020B0604020202020204" charset="0"/>
            </a:endParaRPr>
          </a:p>
        </p:txBody>
      </p:sp>
      <p:sp>
        <p:nvSpPr>
          <p:cNvPr id="5" name="Rectangle 2">
            <a:extLst>
              <a:ext uri="{FF2B5EF4-FFF2-40B4-BE49-F238E27FC236}">
                <a16:creationId xmlns:a16="http://schemas.microsoft.com/office/drawing/2014/main" id="{5796C7D4-03CD-E0E5-BF4B-410351C043AD}"/>
              </a:ext>
            </a:extLst>
          </p:cNvPr>
          <p:cNvSpPr txBox="1">
            <a:spLocks noChangeArrowheads="1"/>
          </p:cNvSpPr>
          <p:nvPr/>
        </p:nvSpPr>
        <p:spPr bwMode="auto">
          <a:xfrm>
            <a:off x="1241077" y="2167825"/>
            <a:ext cx="66618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Font typeface="Maven Pro"/>
              <a:buNone/>
            </a:pPr>
            <a:r>
              <a:rPr lang="en-IN" i="1" dirty="0"/>
              <a:t>C. K. Gupta, O. Nath Kushwaha, A. S. Yadav, and V. Kumar</a:t>
            </a:r>
            <a:r>
              <a:rPr lang="en-IN" dirty="0"/>
              <a:t>, “Dynamic Flight Price Prediction Using Machine Learning Algorithms,” in 2022 4th International Conference on Advances in Computing, Communication Control and Networking (ICAC3N), Sep. 2022, pp. 201–205. </a:t>
            </a:r>
            <a:r>
              <a:rPr lang="en-IN" dirty="0" err="1"/>
              <a:t>doi</a:t>
            </a:r>
            <a:r>
              <a:rPr lang="en-IN" dirty="0"/>
              <a:t>: 10.1109/ICAC3N56670.2022.10074448.</a:t>
            </a:r>
            <a:endParaRPr lang="en-US" altLang="en-US" dirty="0">
              <a:solidFill>
                <a:schemeClr val="tx1"/>
              </a:solidFill>
              <a:latin typeface="Maven Pro" panose="020B0604020202020204" charset="0"/>
            </a:endParaRPr>
          </a:p>
        </p:txBody>
      </p:sp>
      <p:sp>
        <p:nvSpPr>
          <p:cNvPr id="6" name="Rectangle 2">
            <a:extLst>
              <a:ext uri="{FF2B5EF4-FFF2-40B4-BE49-F238E27FC236}">
                <a16:creationId xmlns:a16="http://schemas.microsoft.com/office/drawing/2014/main" id="{6C18C9C7-25DE-4210-E3DA-8E6657921A5E}"/>
              </a:ext>
            </a:extLst>
          </p:cNvPr>
          <p:cNvSpPr txBox="1">
            <a:spLocks noChangeArrowheads="1"/>
          </p:cNvSpPr>
          <p:nvPr/>
        </p:nvSpPr>
        <p:spPr bwMode="auto">
          <a:xfrm>
            <a:off x="1241077" y="3126540"/>
            <a:ext cx="66618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1pPr>
            <a:lvl2pPr marL="914400" marR="0" lvl="1"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2pPr>
            <a:lvl3pPr marL="1371600" marR="0" lvl="2"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3pPr>
            <a:lvl4pPr marL="1828800" marR="0" lvl="3"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4pPr>
            <a:lvl5pPr marL="2286000" marR="0" lvl="4"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5pPr>
            <a:lvl6pPr marL="2743200" marR="0" lvl="5"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6pPr>
            <a:lvl7pPr marL="3200400" marR="0" lvl="6"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7pPr>
            <a:lvl8pPr marL="3657600" marR="0" lvl="7"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8pPr>
            <a:lvl9pPr marL="4114800" marR="0" lvl="8" indent="-304800" algn="l" rtl="0">
              <a:lnSpc>
                <a:spcPct val="100000"/>
              </a:lnSpc>
              <a:spcBef>
                <a:spcPts val="0"/>
              </a:spcBef>
              <a:spcAft>
                <a:spcPts val="0"/>
              </a:spcAft>
              <a:buClr>
                <a:schemeClr val="dk1"/>
              </a:buClr>
              <a:buSzPts val="1200"/>
              <a:buFont typeface="Maven Pro"/>
              <a:buChar char="■"/>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buFont typeface="Maven Pro"/>
              <a:buNone/>
            </a:pPr>
            <a:r>
              <a:rPr lang="en-US" i="1" dirty="0"/>
              <a:t>R. </a:t>
            </a:r>
            <a:r>
              <a:rPr lang="en-US" i="1" dirty="0" err="1"/>
              <a:t>Kashef</a:t>
            </a:r>
            <a:r>
              <a:rPr lang="en-US" i="1" dirty="0"/>
              <a:t>,</a:t>
            </a:r>
            <a:r>
              <a:rPr lang="en-US" dirty="0"/>
              <a:t> “Forecasting The Price of the Flight Tickets using A Novel Hybrid Learning model,” in 2023 IEEE World AI IoT Congress (</a:t>
            </a:r>
            <a:r>
              <a:rPr lang="en-US" dirty="0" err="1"/>
              <a:t>AIIoT</a:t>
            </a:r>
            <a:r>
              <a:rPr lang="en-US" dirty="0"/>
              <a:t>), Jun. 2023, pp. 305–310. </a:t>
            </a:r>
            <a:r>
              <a:rPr lang="en-US" dirty="0" err="1"/>
              <a:t>doi</a:t>
            </a:r>
            <a:r>
              <a:rPr lang="en-US" dirty="0"/>
              <a:t>: 10.1109/AIIoT58121.2023.10174373.</a:t>
            </a:r>
            <a:endParaRPr lang="en-US" altLang="en-US" dirty="0">
              <a:solidFill>
                <a:schemeClr val="tx1"/>
              </a:solidFill>
              <a:latin typeface="Maven Pro" panose="020B0604020202020204" charset="0"/>
            </a:endParaRPr>
          </a:p>
        </p:txBody>
      </p:sp>
      <p:sp>
        <p:nvSpPr>
          <p:cNvPr id="7" name="Google Shape;1112;p78">
            <a:extLst>
              <a:ext uri="{FF2B5EF4-FFF2-40B4-BE49-F238E27FC236}">
                <a16:creationId xmlns:a16="http://schemas.microsoft.com/office/drawing/2014/main" id="{8D2491DD-A780-2FAA-8165-F618B445A899}"/>
              </a:ext>
            </a:extLst>
          </p:cNvPr>
          <p:cNvSpPr/>
          <p:nvPr/>
        </p:nvSpPr>
        <p:spPr>
          <a:xfrm>
            <a:off x="856310" y="1435748"/>
            <a:ext cx="263848" cy="27297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2;p78">
            <a:extLst>
              <a:ext uri="{FF2B5EF4-FFF2-40B4-BE49-F238E27FC236}">
                <a16:creationId xmlns:a16="http://schemas.microsoft.com/office/drawing/2014/main" id="{F8A2812A-A6BB-46D6-F127-BA78C009E285}"/>
              </a:ext>
            </a:extLst>
          </p:cNvPr>
          <p:cNvSpPr/>
          <p:nvPr/>
        </p:nvSpPr>
        <p:spPr>
          <a:xfrm>
            <a:off x="821586" y="2202550"/>
            <a:ext cx="263848" cy="27297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2;p78">
            <a:extLst>
              <a:ext uri="{FF2B5EF4-FFF2-40B4-BE49-F238E27FC236}">
                <a16:creationId xmlns:a16="http://schemas.microsoft.com/office/drawing/2014/main" id="{C4E8E51E-C54F-C458-EED9-F5D022D529B9}"/>
              </a:ext>
            </a:extLst>
          </p:cNvPr>
          <p:cNvSpPr/>
          <p:nvPr/>
        </p:nvSpPr>
        <p:spPr>
          <a:xfrm>
            <a:off x="821586" y="3150643"/>
            <a:ext cx="263848" cy="27297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DA758B7-CA5A-E3EE-47A3-3899221BEB9E}"/>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17</a:t>
            </a:r>
            <a:endParaRPr lang="en-IN" dirty="0">
              <a:solidFill>
                <a:srgbClr val="CCFF33"/>
              </a:solidFill>
              <a:latin typeface="Algerian" panose="04020705040A02060702" pitchFamily="82" charset="0"/>
            </a:endParaRPr>
          </a:p>
        </p:txBody>
      </p:sp>
      <p:sp>
        <p:nvSpPr>
          <p:cNvPr id="3" name="TextBox 2">
            <a:extLst>
              <a:ext uri="{FF2B5EF4-FFF2-40B4-BE49-F238E27FC236}">
                <a16:creationId xmlns:a16="http://schemas.microsoft.com/office/drawing/2014/main" id="{DCE805CB-22C9-D057-60BE-405D48986B8E}"/>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extLst>
      <p:ext uri="{BB962C8B-B14F-4D97-AF65-F5344CB8AC3E}">
        <p14:creationId xmlns:p14="http://schemas.microsoft.com/office/powerpoint/2010/main" val="31402059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6" name="Picture 5">
            <a:extLst>
              <a:ext uri="{FF2B5EF4-FFF2-40B4-BE49-F238E27FC236}">
                <a16:creationId xmlns:a16="http://schemas.microsoft.com/office/drawing/2014/main" id="{3D1840AF-AF55-BC9E-53B7-34940859F920}"/>
              </a:ext>
            </a:extLst>
          </p:cNvPr>
          <p:cNvPicPr>
            <a:picLocks noChangeAspect="1"/>
          </p:cNvPicPr>
          <p:nvPr/>
        </p:nvPicPr>
        <p:blipFill>
          <a:blip r:embed="rId3"/>
          <a:stretch>
            <a:fillRect/>
          </a:stretch>
        </p:blipFill>
        <p:spPr>
          <a:xfrm>
            <a:off x="0" y="0"/>
            <a:ext cx="9144000" cy="5167850"/>
          </a:xfrm>
          <a:prstGeom prst="rect">
            <a:avLst/>
          </a:prstGeom>
        </p:spPr>
      </p:pic>
      <p:sp>
        <p:nvSpPr>
          <p:cNvPr id="701" name="Google Shape;701;p71"/>
          <p:cNvSpPr txBox="1">
            <a:spLocks noGrp="1"/>
          </p:cNvSpPr>
          <p:nvPr>
            <p:ph type="title"/>
          </p:nvPr>
        </p:nvSpPr>
        <p:spPr>
          <a:xfrm>
            <a:off x="2255353" y="1823046"/>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2" name="TextBox 1">
            <a:extLst>
              <a:ext uri="{FF2B5EF4-FFF2-40B4-BE49-F238E27FC236}">
                <a16:creationId xmlns:a16="http://schemas.microsoft.com/office/drawing/2014/main" id="{9E28146C-A46B-34AB-F596-310108DC8216}"/>
              </a:ext>
            </a:extLst>
          </p:cNvPr>
          <p:cNvSpPr txBox="1"/>
          <p:nvPr/>
        </p:nvSpPr>
        <p:spPr>
          <a:xfrm>
            <a:off x="8793604" y="-43767"/>
            <a:ext cx="409179" cy="307777"/>
          </a:xfrm>
          <a:prstGeom prst="rect">
            <a:avLst/>
          </a:prstGeom>
          <a:noFill/>
        </p:spPr>
        <p:txBody>
          <a:bodyPr wrap="square" rtlCol="0">
            <a:spAutoFit/>
          </a:bodyPr>
          <a:lstStyle/>
          <a:p>
            <a:r>
              <a:rPr lang="en-US" dirty="0">
                <a:solidFill>
                  <a:srgbClr val="CCFF33"/>
                </a:solidFill>
                <a:latin typeface="Algerian" panose="04020705040A02060702" pitchFamily="82" charset="0"/>
              </a:rPr>
              <a:t>18</a:t>
            </a:r>
            <a:endParaRPr lang="en-IN" dirty="0">
              <a:solidFill>
                <a:srgbClr val="CCFF33"/>
              </a:solidFill>
              <a:latin typeface="Algerian" panose="04020705040A02060702" pitchFamily="82" charset="0"/>
            </a:endParaRPr>
          </a:p>
        </p:txBody>
      </p:sp>
      <p:sp>
        <p:nvSpPr>
          <p:cNvPr id="3" name="TextBox 2">
            <a:extLst>
              <a:ext uri="{FF2B5EF4-FFF2-40B4-BE49-F238E27FC236}">
                <a16:creationId xmlns:a16="http://schemas.microsoft.com/office/drawing/2014/main" id="{DAF12982-F178-FC15-B1E1-AA47914D67DA}"/>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CONTENTS OF THIS TEMPLATE</a:t>
            </a:r>
            <a:endParaRPr dirty="0">
              <a:solidFill>
                <a:srgbClr val="CCFF33"/>
              </a:solidFill>
            </a:endParaRPr>
          </a:p>
        </p:txBody>
      </p:sp>
      <p:graphicFrame>
        <p:nvGraphicFramePr>
          <p:cNvPr id="228" name="Google Shape;228;p38"/>
          <p:cNvGraphicFramePr/>
          <p:nvPr>
            <p:extLst>
              <p:ext uri="{D42A27DB-BD31-4B8C-83A1-F6EECF244321}">
                <p14:modId xmlns:p14="http://schemas.microsoft.com/office/powerpoint/2010/main" val="3903131005"/>
              </p:ext>
            </p:extLst>
          </p:nvPr>
        </p:nvGraphicFramePr>
        <p:xfrm>
          <a:off x="866304" y="1344402"/>
          <a:ext cx="7802208" cy="3105680"/>
        </p:xfrm>
        <a:graphic>
          <a:graphicData uri="http://schemas.openxmlformats.org/drawingml/2006/table">
            <a:tbl>
              <a:tblPr>
                <a:noFill/>
                <a:tableStyleId>{9A92FBDE-E7E9-473B-A8B8-FA6679A9706B}</a:tableStyleId>
              </a:tblPr>
              <a:tblGrid>
                <a:gridCol w="3604766">
                  <a:extLst>
                    <a:ext uri="{9D8B030D-6E8A-4147-A177-3AD203B41FA5}">
                      <a16:colId xmlns:a16="http://schemas.microsoft.com/office/drawing/2014/main" val="20000"/>
                    </a:ext>
                  </a:extLst>
                </a:gridCol>
                <a:gridCol w="4197442">
                  <a:extLst>
                    <a:ext uri="{9D8B030D-6E8A-4147-A177-3AD203B41FA5}">
                      <a16:colId xmlns:a16="http://schemas.microsoft.com/office/drawing/2014/main" val="20001"/>
                    </a:ext>
                  </a:extLst>
                </a:gridCol>
              </a:tblGrid>
              <a:tr h="388210">
                <a:tc>
                  <a:txBody>
                    <a:bodyPr/>
                    <a:lstStyle/>
                    <a:p>
                      <a:pPr marL="0" lvl="0" indent="0" algn="l" rtl="0">
                        <a:spcBef>
                          <a:spcPts val="0"/>
                        </a:spcBef>
                        <a:spcAft>
                          <a:spcPts val="0"/>
                        </a:spcAft>
                        <a:buNone/>
                      </a:pPr>
                      <a:r>
                        <a:rPr lang="en" sz="1000" b="1" u="sng" dirty="0">
                          <a:solidFill>
                            <a:schemeClr val="dk1"/>
                          </a:solidFill>
                          <a:latin typeface="Maven Pro"/>
                          <a:ea typeface="Maven Pro"/>
                          <a:cs typeface="Maven Pro"/>
                          <a:sym typeface="Maven Pro"/>
                        </a:rPr>
                        <a:t>1 </a:t>
                      </a:r>
                      <a:r>
                        <a:rPr lang="en" sz="1000" b="1" u="none" dirty="0">
                          <a:solidFill>
                            <a:schemeClr val="dk1"/>
                          </a:solidFill>
                          <a:latin typeface="Maven Pro"/>
                          <a:ea typeface="Maven Pro"/>
                          <a:cs typeface="Maven Pro"/>
                          <a:sym typeface="Maven Pro"/>
                        </a:rPr>
                        <a:t> INTRODUCTION</a:t>
                      </a:r>
                      <a:endParaRPr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9 </a:t>
                      </a:r>
                      <a:r>
                        <a:rPr lang="en-IN" sz="1000" b="1" u="none" dirty="0">
                          <a:solidFill>
                            <a:schemeClr val="dk1"/>
                          </a:solidFill>
                          <a:latin typeface="Maven Pro"/>
                          <a:ea typeface="Maven Pro"/>
                          <a:cs typeface="Maven Pro"/>
                          <a:sym typeface="Maven Pro"/>
                        </a:rPr>
                        <a:t> REAL-TIME FORECASTING MODULE</a:t>
                      </a:r>
                      <a:endParaRPr lang="en-IN"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8210">
                <a:tc>
                  <a:txBody>
                    <a:bodyPr/>
                    <a:lstStyle/>
                    <a:p>
                      <a:pPr marL="0" lvl="0" indent="0" algn="l" rtl="0">
                        <a:spcBef>
                          <a:spcPts val="0"/>
                        </a:spcBef>
                        <a:spcAft>
                          <a:spcPts val="0"/>
                        </a:spcAft>
                        <a:buNone/>
                      </a:pPr>
                      <a:r>
                        <a:rPr lang="en" sz="1000" b="1" u="sng" dirty="0">
                          <a:solidFill>
                            <a:schemeClr val="dk1"/>
                          </a:solidFill>
                          <a:latin typeface="Maven Pro"/>
                          <a:ea typeface="Maven Pro"/>
                          <a:cs typeface="Maven Pro"/>
                          <a:sym typeface="Maven Pro"/>
                        </a:rPr>
                        <a:t>2</a:t>
                      </a:r>
                      <a:r>
                        <a:rPr lang="en" sz="1000" b="1" u="none" dirty="0">
                          <a:solidFill>
                            <a:schemeClr val="dk1"/>
                          </a:solidFill>
                          <a:latin typeface="Maven Pro"/>
                          <a:ea typeface="Maven Pro"/>
                          <a:cs typeface="Maven Pro"/>
                          <a:sym typeface="Maven Pro"/>
                        </a:rPr>
                        <a:t> PROBLEM STATEMENT AND OVERVIEW</a:t>
                      </a:r>
                      <a:endParaRPr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10 </a:t>
                      </a:r>
                      <a:r>
                        <a:rPr lang="en-IN" sz="1000" b="1" u="none" dirty="0">
                          <a:solidFill>
                            <a:schemeClr val="dk1"/>
                          </a:solidFill>
                          <a:latin typeface="Maven Pro"/>
                          <a:ea typeface="Maven Pro"/>
                          <a:cs typeface="Maven Pro"/>
                          <a:sym typeface="Maven Pro"/>
                        </a:rPr>
                        <a:t> MODEL TRAINING AND VALIDATION</a:t>
                      </a:r>
                      <a:endParaRPr lang="en-IN"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8210">
                <a:tc>
                  <a:txBody>
                    <a:bodyPr/>
                    <a:lstStyle/>
                    <a:p>
                      <a:pPr marL="0" lvl="0" indent="0" algn="l" rtl="0">
                        <a:spcBef>
                          <a:spcPts val="0"/>
                        </a:spcBef>
                        <a:spcAft>
                          <a:spcPts val="0"/>
                        </a:spcAft>
                        <a:buNone/>
                      </a:pPr>
                      <a:r>
                        <a:rPr lang="en" sz="1000" b="1" u="sng" dirty="0">
                          <a:solidFill>
                            <a:schemeClr val="dk1"/>
                          </a:solidFill>
                          <a:latin typeface="Maven Pro"/>
                          <a:ea typeface="Maven Pro"/>
                          <a:cs typeface="Maven Pro"/>
                          <a:sym typeface="Maven Pro"/>
                        </a:rPr>
                        <a:t>3</a:t>
                      </a:r>
                      <a:r>
                        <a:rPr lang="en" sz="1000" b="1" u="none" dirty="0">
                          <a:solidFill>
                            <a:schemeClr val="dk1"/>
                          </a:solidFill>
                          <a:latin typeface="Maven Pro"/>
                          <a:ea typeface="Maven Pro"/>
                          <a:cs typeface="Maven Pro"/>
                          <a:sym typeface="Maven Pro"/>
                        </a:rPr>
                        <a:t> LITERATURE REVIEW</a:t>
                      </a:r>
                      <a:endParaRPr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11 </a:t>
                      </a:r>
                      <a:r>
                        <a:rPr lang="en-IN" sz="1000" b="1" u="none" dirty="0">
                          <a:solidFill>
                            <a:schemeClr val="dk1"/>
                          </a:solidFill>
                          <a:latin typeface="Maven Pro"/>
                          <a:ea typeface="Maven Pro"/>
                          <a:cs typeface="Maven Pro"/>
                          <a:sym typeface="Maven Pro"/>
                        </a:rPr>
                        <a:t> DEPLOYMENT SCENARIO</a:t>
                      </a:r>
                      <a:endParaRPr lang="en-IN"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8210">
                <a:tc>
                  <a:txBody>
                    <a:bodyPr/>
                    <a:lstStyle/>
                    <a:p>
                      <a:pPr marL="0" lvl="0" indent="0" algn="l" rtl="0">
                        <a:spcBef>
                          <a:spcPts val="0"/>
                        </a:spcBef>
                        <a:spcAft>
                          <a:spcPts val="0"/>
                        </a:spcAft>
                        <a:buNone/>
                      </a:pPr>
                      <a:r>
                        <a:rPr lang="en" sz="1000" b="1" u="sng" dirty="0">
                          <a:solidFill>
                            <a:schemeClr val="dk1"/>
                          </a:solidFill>
                          <a:latin typeface="Maven Pro"/>
                          <a:ea typeface="Maven Pro"/>
                          <a:cs typeface="Maven Pro"/>
                          <a:sym typeface="Maven Pro"/>
                        </a:rPr>
                        <a:t>4</a:t>
                      </a:r>
                      <a:r>
                        <a:rPr lang="en" sz="1000" b="1" u="none" dirty="0">
                          <a:solidFill>
                            <a:schemeClr val="dk1"/>
                          </a:solidFill>
                          <a:latin typeface="Maven Pro"/>
                          <a:ea typeface="Maven Pro"/>
                          <a:cs typeface="Maven Pro"/>
                          <a:sym typeface="Maven Pro"/>
                        </a:rPr>
                        <a:t> PROPOSED FRAMEWORK OVERVIEW</a:t>
                      </a:r>
                      <a:endParaRPr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12 </a:t>
                      </a:r>
                      <a:r>
                        <a:rPr lang="en-IN" sz="1000" b="1" u="none" dirty="0">
                          <a:solidFill>
                            <a:schemeClr val="dk1"/>
                          </a:solidFill>
                          <a:latin typeface="Maven Pro"/>
                          <a:ea typeface="Maven Pro"/>
                          <a:cs typeface="Maven Pro"/>
                          <a:sym typeface="Maven Pro"/>
                        </a:rPr>
                        <a:t> USER INTERFACE AND REAL-TIME INSIGHTS</a:t>
                      </a:r>
                      <a:endParaRPr lang="en-IN"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8210">
                <a:tc>
                  <a:txBody>
                    <a:bodyPr/>
                    <a:lstStyle/>
                    <a:p>
                      <a:pPr marL="0" lvl="0" indent="0" algn="l" rtl="0">
                        <a:spcBef>
                          <a:spcPts val="0"/>
                        </a:spcBef>
                        <a:spcAft>
                          <a:spcPts val="0"/>
                        </a:spcAft>
                        <a:buNone/>
                      </a:pPr>
                      <a:r>
                        <a:rPr lang="en" sz="1000" b="1" u="sng" dirty="0">
                          <a:solidFill>
                            <a:schemeClr val="dk1"/>
                          </a:solidFill>
                          <a:latin typeface="Maven Pro"/>
                          <a:ea typeface="Maven Pro"/>
                          <a:cs typeface="Maven Pro"/>
                          <a:sym typeface="Maven Pro"/>
                        </a:rPr>
                        <a:t>5</a:t>
                      </a:r>
                      <a:r>
                        <a:rPr lang="en" sz="1000" b="1" u="none" dirty="0">
                          <a:solidFill>
                            <a:schemeClr val="dk1"/>
                          </a:solidFill>
                          <a:latin typeface="Maven Pro"/>
                          <a:ea typeface="Maven Pro"/>
                          <a:cs typeface="Maven Pro"/>
                          <a:sym typeface="Maven Pro"/>
                        </a:rPr>
                        <a:t> ARCHITECTURE OF PROPOSED SYSTEM</a:t>
                      </a:r>
                      <a:endParaRPr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13 </a:t>
                      </a:r>
                      <a:r>
                        <a:rPr lang="en-IN" sz="1000" b="1" u="none" dirty="0">
                          <a:solidFill>
                            <a:schemeClr val="dk1"/>
                          </a:solidFill>
                          <a:latin typeface="Maven Pro"/>
                          <a:ea typeface="Maven Pro"/>
                          <a:cs typeface="Maven Pro"/>
                          <a:sym typeface="Maven Pro"/>
                        </a:rPr>
                        <a:t> RESULTS AND DISCUSSIONS</a:t>
                      </a:r>
                      <a:endParaRPr lang="en-IN"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8210">
                <a:tc>
                  <a:txBody>
                    <a:bodyPr/>
                    <a:lstStyle/>
                    <a:p>
                      <a:pPr marL="0" lvl="0" indent="0" algn="l" rtl="0">
                        <a:spcBef>
                          <a:spcPts val="0"/>
                        </a:spcBef>
                        <a:spcAft>
                          <a:spcPts val="0"/>
                        </a:spcAft>
                        <a:buNone/>
                      </a:pPr>
                      <a:r>
                        <a:rPr lang="en" sz="1000" b="1" u="sng" dirty="0">
                          <a:solidFill>
                            <a:schemeClr val="dk1"/>
                          </a:solidFill>
                          <a:latin typeface="Maven Pro"/>
                          <a:ea typeface="Maven Pro"/>
                          <a:cs typeface="Maven Pro"/>
                          <a:sym typeface="Maven Pro"/>
                        </a:rPr>
                        <a:t>6</a:t>
                      </a:r>
                      <a:r>
                        <a:rPr lang="en" sz="1000" b="1" u="none" dirty="0">
                          <a:solidFill>
                            <a:schemeClr val="dk1"/>
                          </a:solidFill>
                          <a:latin typeface="Maven Pro"/>
                          <a:ea typeface="Maven Pro"/>
                          <a:cs typeface="Maven Pro"/>
                          <a:sym typeface="Maven Pro"/>
                        </a:rPr>
                        <a:t> DATA PREPROCESSING</a:t>
                      </a:r>
                      <a:endParaRPr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14 </a:t>
                      </a:r>
                      <a:r>
                        <a:rPr lang="en-IN" sz="1000" b="1" u="none" dirty="0">
                          <a:solidFill>
                            <a:schemeClr val="dk1"/>
                          </a:solidFill>
                          <a:latin typeface="Maven Pro"/>
                          <a:ea typeface="Maven Pro"/>
                          <a:cs typeface="Maven Pro"/>
                          <a:sym typeface="Maven Pro"/>
                        </a:rPr>
                        <a:t> CONCLUSION</a:t>
                      </a:r>
                      <a:endParaRPr lang="en-IN"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88210">
                <a:tc>
                  <a:txBody>
                    <a:bodyPr/>
                    <a:lstStyle/>
                    <a:p>
                      <a:pPr marL="0" lvl="0" indent="0" algn="l" rtl="0">
                        <a:spcBef>
                          <a:spcPts val="0"/>
                        </a:spcBef>
                        <a:spcAft>
                          <a:spcPts val="0"/>
                        </a:spcAft>
                        <a:buNone/>
                      </a:pPr>
                      <a:r>
                        <a:rPr lang="en-US" sz="1000" b="1" u="sng" dirty="0">
                          <a:solidFill>
                            <a:schemeClr val="dk1"/>
                          </a:solidFill>
                          <a:latin typeface="Maven Pro"/>
                          <a:ea typeface="Maven Pro"/>
                          <a:cs typeface="Maven Pro"/>
                          <a:sym typeface="Maven Pro"/>
                        </a:rPr>
                        <a:t>7</a:t>
                      </a:r>
                      <a:r>
                        <a:rPr lang="en-US" sz="1000" b="1" u="none" dirty="0">
                          <a:solidFill>
                            <a:schemeClr val="dk1"/>
                          </a:solidFill>
                          <a:latin typeface="Maven Pro"/>
                          <a:ea typeface="Maven Pro"/>
                          <a:cs typeface="Maven Pro"/>
                          <a:sym typeface="Maven Pro"/>
                        </a:rPr>
                        <a:t> GENERATIVE AI FRAMEWORK</a:t>
                      </a:r>
                      <a:endParaRPr sz="1000" b="1" u="sng" dirty="0">
                        <a:solidFill>
                          <a:schemeClr val="dk1"/>
                        </a:solidFill>
                        <a:latin typeface="Maven Pro"/>
                        <a:ea typeface="Maven Pro"/>
                        <a:cs typeface="Maven Pro"/>
                        <a:sym typeface="Maven Pro"/>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15</a:t>
                      </a:r>
                      <a:r>
                        <a:rPr lang="en-IN" sz="1000" b="1" u="none" dirty="0">
                          <a:solidFill>
                            <a:schemeClr val="dk1"/>
                          </a:solidFill>
                          <a:latin typeface="Maven Pro"/>
                          <a:ea typeface="Maven Pro"/>
                          <a:cs typeface="Maven Pro"/>
                          <a:sym typeface="Maven Pro"/>
                        </a:rPr>
                        <a:t> REFERENCES</a:t>
                      </a:r>
                      <a:endParaRPr sz="1000" dirty="0">
                        <a:solidFill>
                          <a:schemeClr val="dk1"/>
                        </a:solidFill>
                        <a:latin typeface="Maven Pro"/>
                        <a:ea typeface="Maven Pro"/>
                        <a:cs typeface="Maven Pro"/>
                        <a:sym typeface="Maven Pro"/>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4068084982"/>
                  </a:ext>
                </a:extLst>
              </a:tr>
              <a:tr h="388210">
                <a:tc>
                  <a:txBody>
                    <a:bodyPr/>
                    <a:lstStyle/>
                    <a:p>
                      <a:pPr marL="0" lvl="0" indent="0" algn="l" rtl="0">
                        <a:spcBef>
                          <a:spcPts val="0"/>
                        </a:spcBef>
                        <a:spcAft>
                          <a:spcPts val="0"/>
                        </a:spcAft>
                        <a:buNone/>
                      </a:pPr>
                      <a:r>
                        <a:rPr lang="en-US" sz="1000" b="1" u="sng" dirty="0">
                          <a:solidFill>
                            <a:schemeClr val="dk1"/>
                          </a:solidFill>
                          <a:latin typeface="Maven Pro"/>
                          <a:ea typeface="Maven Pro"/>
                          <a:cs typeface="Maven Pro"/>
                          <a:sym typeface="Maven Pro"/>
                        </a:rPr>
                        <a:t>8</a:t>
                      </a:r>
                      <a:r>
                        <a:rPr lang="en-US" sz="1000" b="1" u="none" dirty="0">
                          <a:solidFill>
                            <a:schemeClr val="dk1"/>
                          </a:solidFill>
                          <a:latin typeface="Maven Pro"/>
                          <a:ea typeface="Maven Pro"/>
                          <a:cs typeface="Maven Pro"/>
                          <a:sym typeface="Maven Pro"/>
                        </a:rPr>
                        <a:t> DEEP LEARNING ARCHITECTURES</a:t>
                      </a: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IN" sz="1000" b="1" u="sng" dirty="0">
                          <a:solidFill>
                            <a:schemeClr val="dk1"/>
                          </a:solidFill>
                          <a:latin typeface="Maven Pro"/>
                          <a:ea typeface="Maven Pro"/>
                          <a:cs typeface="Maven Pro"/>
                          <a:sym typeface="Maven Pro"/>
                        </a:rPr>
                        <a:t>16</a:t>
                      </a:r>
                      <a:r>
                        <a:rPr lang="en-IN" sz="1000" b="1" u="none" dirty="0">
                          <a:solidFill>
                            <a:schemeClr val="dk1"/>
                          </a:solidFill>
                          <a:latin typeface="Maven Pro"/>
                          <a:ea typeface="Maven Pro"/>
                          <a:cs typeface="Maven Pro"/>
                          <a:sym typeface="Maven Pro"/>
                        </a:rPr>
                        <a:t>  END PAGE ( Thank You)</a:t>
                      </a:r>
                      <a:endParaRPr lang="en-IN" sz="1000" b="1" u="sng" dirty="0">
                        <a:solidFill>
                          <a:schemeClr val="dk1"/>
                        </a:solidFill>
                        <a:latin typeface="Maven Pro"/>
                        <a:ea typeface="Maven Pro"/>
                        <a:cs typeface="Maven Pro"/>
                        <a:sym typeface="Maven Pro"/>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3906913675"/>
                  </a:ext>
                </a:extLst>
              </a:tr>
            </a:tbl>
          </a:graphicData>
        </a:graphic>
      </p:graphicFrame>
      <p:sp>
        <p:nvSpPr>
          <p:cNvPr id="3" name="TextBox 2">
            <a:extLst>
              <a:ext uri="{FF2B5EF4-FFF2-40B4-BE49-F238E27FC236}">
                <a16:creationId xmlns:a16="http://schemas.microsoft.com/office/drawing/2014/main" id="{D0B1E84A-D787-F563-83E4-34AC5AAF055C}"/>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2</a:t>
            </a:r>
            <a:endParaRPr lang="en-IN" dirty="0">
              <a:solidFill>
                <a:srgbClr val="CCFF33"/>
              </a:solidFill>
              <a:latin typeface="Algerian" panose="04020705040A02060702" pitchFamily="82" charset="0"/>
            </a:endParaRPr>
          </a:p>
        </p:txBody>
      </p:sp>
      <p:sp>
        <p:nvSpPr>
          <p:cNvPr id="6" name="TextBox 5">
            <a:extLst>
              <a:ext uri="{FF2B5EF4-FFF2-40B4-BE49-F238E27FC236}">
                <a16:creationId xmlns:a16="http://schemas.microsoft.com/office/drawing/2014/main" id="{9187AFBE-C740-3DB5-97C8-E41547C66629}"/>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INTRODUCTION</a:t>
            </a:r>
            <a:endParaRPr dirty="0">
              <a:solidFill>
                <a:srgbClr val="CCFF33"/>
              </a:solidFill>
            </a:endParaRPr>
          </a:p>
        </p:txBody>
      </p:sp>
      <p:sp>
        <p:nvSpPr>
          <p:cNvPr id="266" name="Google Shape;266;p42"/>
          <p:cNvSpPr txBox="1">
            <a:spLocks noGrp="1"/>
          </p:cNvSpPr>
          <p:nvPr>
            <p:ph type="subTitle" idx="2"/>
          </p:nvPr>
        </p:nvSpPr>
        <p:spPr>
          <a:xfrm>
            <a:off x="1237640" y="1515693"/>
            <a:ext cx="6996644" cy="3025976"/>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b="1" dirty="0"/>
              <a:t>Airfare Complexity: </a:t>
            </a:r>
            <a:r>
              <a:rPr lang="en-US" dirty="0"/>
              <a:t>Flight pricing is influenced by demand, routes, fuel prices, and time factors. Predicting prices is challenging due to frequent fluctuations.</a:t>
            </a:r>
          </a:p>
          <a:p>
            <a:pPr marL="0" lvl="0" indent="0" algn="l" rtl="0">
              <a:lnSpc>
                <a:spcPct val="150000"/>
              </a:lnSpc>
              <a:spcBef>
                <a:spcPts val="0"/>
              </a:spcBef>
              <a:spcAft>
                <a:spcPts val="0"/>
              </a:spcAft>
            </a:pPr>
            <a:r>
              <a:rPr lang="en-US" dirty="0"/>
              <a:t>     </a:t>
            </a:r>
          </a:p>
          <a:p>
            <a:pPr marL="0" lvl="0" indent="0" algn="l" rtl="0">
              <a:lnSpc>
                <a:spcPct val="150000"/>
              </a:lnSpc>
              <a:spcBef>
                <a:spcPts val="0"/>
              </a:spcBef>
              <a:spcAft>
                <a:spcPts val="0"/>
              </a:spcAft>
            </a:pPr>
            <a:r>
              <a:rPr lang="en-US" b="1" dirty="0"/>
              <a:t>Importance of Forecasting: </a:t>
            </a:r>
            <a:r>
              <a:rPr lang="en-US" dirty="0"/>
              <a:t>Real-time predictions provide valuable insights for airlines, agents, and consumers to optimize pricing and make informed decisions.</a:t>
            </a:r>
          </a:p>
          <a:p>
            <a:pPr marL="0" lvl="0" indent="0" algn="l" rtl="0">
              <a:lnSpc>
                <a:spcPct val="150000"/>
              </a:lnSpc>
              <a:spcBef>
                <a:spcPts val="0"/>
              </a:spcBef>
              <a:spcAft>
                <a:spcPts val="0"/>
              </a:spcAft>
            </a:pPr>
            <a:r>
              <a:rPr lang="en-US" dirty="0"/>
              <a:t>     </a:t>
            </a:r>
          </a:p>
          <a:p>
            <a:pPr marL="0" lvl="0" indent="0" algn="l" rtl="0">
              <a:lnSpc>
                <a:spcPct val="150000"/>
              </a:lnSpc>
              <a:spcBef>
                <a:spcPts val="0"/>
              </a:spcBef>
              <a:spcAft>
                <a:spcPts val="0"/>
              </a:spcAft>
            </a:pPr>
            <a:r>
              <a:rPr lang="en-US" b="1" dirty="0"/>
              <a:t>Role of GAI</a:t>
            </a:r>
            <a:r>
              <a:rPr lang="en-US" dirty="0"/>
              <a:t>: Generative AI models, integrated with deep learning, can capture intricate data patterns and forecast prices with greater precision compared to traditional methods.</a:t>
            </a:r>
          </a:p>
          <a:p>
            <a:pPr marL="0" lvl="0" indent="0" algn="l" rtl="0">
              <a:lnSpc>
                <a:spcPct val="150000"/>
              </a:lnSpc>
              <a:spcBef>
                <a:spcPts val="0"/>
              </a:spcBef>
              <a:spcAft>
                <a:spcPts val="0"/>
              </a:spcAft>
            </a:pPr>
            <a:endParaRPr dirty="0"/>
          </a:p>
        </p:txBody>
      </p:sp>
      <p:grpSp>
        <p:nvGrpSpPr>
          <p:cNvPr id="7" name="Google Shape;1009;p78">
            <a:extLst>
              <a:ext uri="{FF2B5EF4-FFF2-40B4-BE49-F238E27FC236}">
                <a16:creationId xmlns:a16="http://schemas.microsoft.com/office/drawing/2014/main" id="{D7582EB6-6316-E4A4-8100-00EA9E4764A7}"/>
              </a:ext>
            </a:extLst>
          </p:cNvPr>
          <p:cNvGrpSpPr/>
          <p:nvPr/>
        </p:nvGrpSpPr>
        <p:grpSpPr>
          <a:xfrm>
            <a:off x="855844" y="1748493"/>
            <a:ext cx="184984" cy="160371"/>
            <a:chOff x="5037700" y="2430325"/>
            <a:chExt cx="75950" cy="65850"/>
          </a:xfrm>
        </p:grpSpPr>
        <p:sp>
          <p:nvSpPr>
            <p:cNvPr id="8" name="Google Shape;1010;p78">
              <a:extLst>
                <a:ext uri="{FF2B5EF4-FFF2-40B4-BE49-F238E27FC236}">
                  <a16:creationId xmlns:a16="http://schemas.microsoft.com/office/drawing/2014/main" id="{E9CB42B9-041D-E239-D8F0-68AD0ADCD0FA}"/>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1;p78">
              <a:extLst>
                <a:ext uri="{FF2B5EF4-FFF2-40B4-BE49-F238E27FC236}">
                  <a16:creationId xmlns:a16="http://schemas.microsoft.com/office/drawing/2014/main" id="{BBC4D316-5C05-F277-1DAA-61AA23377C20}"/>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009;p78">
            <a:extLst>
              <a:ext uri="{FF2B5EF4-FFF2-40B4-BE49-F238E27FC236}">
                <a16:creationId xmlns:a16="http://schemas.microsoft.com/office/drawing/2014/main" id="{8A6AFCEB-B459-FAE6-E977-1298BE434FA9}"/>
              </a:ext>
            </a:extLst>
          </p:cNvPr>
          <p:cNvGrpSpPr/>
          <p:nvPr/>
        </p:nvGrpSpPr>
        <p:grpSpPr>
          <a:xfrm>
            <a:off x="856133" y="2619328"/>
            <a:ext cx="184984" cy="160371"/>
            <a:chOff x="5037700" y="2430325"/>
            <a:chExt cx="75950" cy="65850"/>
          </a:xfrm>
        </p:grpSpPr>
        <p:sp>
          <p:nvSpPr>
            <p:cNvPr id="11" name="Google Shape;1010;p78">
              <a:extLst>
                <a:ext uri="{FF2B5EF4-FFF2-40B4-BE49-F238E27FC236}">
                  <a16:creationId xmlns:a16="http://schemas.microsoft.com/office/drawing/2014/main" id="{B7240AE6-CBDC-F131-A136-CE865988643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1;p78">
              <a:extLst>
                <a:ext uri="{FF2B5EF4-FFF2-40B4-BE49-F238E27FC236}">
                  <a16:creationId xmlns:a16="http://schemas.microsoft.com/office/drawing/2014/main" id="{1845C572-52DB-1689-F8A3-CC1CA903AA92}"/>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009;p78">
            <a:extLst>
              <a:ext uri="{FF2B5EF4-FFF2-40B4-BE49-F238E27FC236}">
                <a16:creationId xmlns:a16="http://schemas.microsoft.com/office/drawing/2014/main" id="{BE2E2383-32A3-3128-4CA3-8E20E180F6A5}"/>
              </a:ext>
            </a:extLst>
          </p:cNvPr>
          <p:cNvGrpSpPr/>
          <p:nvPr/>
        </p:nvGrpSpPr>
        <p:grpSpPr>
          <a:xfrm>
            <a:off x="855844" y="3395007"/>
            <a:ext cx="184984" cy="160371"/>
            <a:chOff x="5037700" y="2430325"/>
            <a:chExt cx="75950" cy="65850"/>
          </a:xfrm>
        </p:grpSpPr>
        <p:sp>
          <p:nvSpPr>
            <p:cNvPr id="14" name="Google Shape;1010;p78">
              <a:extLst>
                <a:ext uri="{FF2B5EF4-FFF2-40B4-BE49-F238E27FC236}">
                  <a16:creationId xmlns:a16="http://schemas.microsoft.com/office/drawing/2014/main" id="{322CD5B8-79DC-38DC-47C1-3BC062686A5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1;p78">
              <a:extLst>
                <a:ext uri="{FF2B5EF4-FFF2-40B4-BE49-F238E27FC236}">
                  <a16:creationId xmlns:a16="http://schemas.microsoft.com/office/drawing/2014/main" id="{34CB25DC-62A6-3362-250A-99ABDFC0425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73D9375-3E66-96F8-A6B5-5F1C18C68812}"/>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3</a:t>
            </a:r>
            <a:endParaRPr lang="en-IN" dirty="0">
              <a:solidFill>
                <a:srgbClr val="CCFF33"/>
              </a:solidFill>
              <a:latin typeface="Algerian" panose="04020705040A02060702" pitchFamily="82" charset="0"/>
            </a:endParaRPr>
          </a:p>
        </p:txBody>
      </p:sp>
      <p:sp>
        <p:nvSpPr>
          <p:cNvPr id="4" name="TextBox 3">
            <a:extLst>
              <a:ext uri="{FF2B5EF4-FFF2-40B4-BE49-F238E27FC236}">
                <a16:creationId xmlns:a16="http://schemas.microsoft.com/office/drawing/2014/main" id="{3D4C7475-6A22-EB29-81EC-E3F1058B7467}"/>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3" name="Picture 2">
            <a:extLst>
              <a:ext uri="{FF2B5EF4-FFF2-40B4-BE49-F238E27FC236}">
                <a16:creationId xmlns:a16="http://schemas.microsoft.com/office/drawing/2014/main" id="{94018072-7A6F-284C-821B-6D4CDBBD235D}"/>
              </a:ext>
            </a:extLst>
          </p:cNvPr>
          <p:cNvPicPr>
            <a:picLocks noChangeAspect="1"/>
          </p:cNvPicPr>
          <p:nvPr/>
        </p:nvPicPr>
        <p:blipFill>
          <a:blip r:embed="rId3"/>
          <a:srcRect l="17277" t="-2825" r="14215" b="989"/>
          <a:stretch/>
        </p:blipFill>
        <p:spPr>
          <a:xfrm>
            <a:off x="6125737" y="-200721"/>
            <a:ext cx="3523786" cy="5412058"/>
          </a:xfrm>
          <a:prstGeom prst="rect">
            <a:avLst/>
          </a:prstGeom>
          <a:ln>
            <a:solidFill>
              <a:srgbClr val="CCFF33"/>
            </a:solidFill>
          </a:ln>
        </p:spPr>
      </p:pic>
      <p:sp>
        <p:nvSpPr>
          <p:cNvPr id="271" name="Google Shape;271;p43"/>
          <p:cNvSpPr txBox="1">
            <a:spLocks noGrp="1"/>
          </p:cNvSpPr>
          <p:nvPr>
            <p:ph type="title"/>
          </p:nvPr>
        </p:nvSpPr>
        <p:spPr>
          <a:xfrm>
            <a:off x="720000" y="459893"/>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rgbClr val="CCFF33"/>
                </a:solidFill>
              </a:rPr>
              <a:t>PROBLEM STATEMENT &amp; OBJECTIVE</a:t>
            </a:r>
          </a:p>
        </p:txBody>
      </p:sp>
      <p:sp>
        <p:nvSpPr>
          <p:cNvPr id="272" name="Google Shape;272;p43"/>
          <p:cNvSpPr txBox="1">
            <a:spLocks noGrp="1"/>
          </p:cNvSpPr>
          <p:nvPr>
            <p:ph type="subTitle" idx="1"/>
          </p:nvPr>
        </p:nvSpPr>
        <p:spPr>
          <a:xfrm>
            <a:off x="1284893" y="1456046"/>
            <a:ext cx="4517100" cy="9840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Challenges with Traditional Models: </a:t>
            </a:r>
            <a:r>
              <a:rPr lang="en-US" dirty="0"/>
              <a:t>Traditional airfare forecasting models often fail due to their inability to handle the dynamic market variables like fuel costs and passenger loads.  </a:t>
            </a:r>
          </a:p>
          <a:p>
            <a:pPr marL="0" lvl="0" indent="0" algn="l" rtl="0">
              <a:spcBef>
                <a:spcPts val="0"/>
              </a:spcBef>
              <a:spcAft>
                <a:spcPts val="0"/>
              </a:spcAft>
              <a:buClr>
                <a:schemeClr val="dk1"/>
              </a:buClr>
              <a:buSzPts val="1100"/>
              <a:buFont typeface="Arial"/>
              <a:buNone/>
            </a:pPr>
            <a:r>
              <a:rPr lang="en-US" dirty="0"/>
              <a:t>  </a:t>
            </a:r>
          </a:p>
        </p:txBody>
      </p:sp>
      <p:grpSp>
        <p:nvGrpSpPr>
          <p:cNvPr id="2" name="Google Shape;1033;p78">
            <a:extLst>
              <a:ext uri="{FF2B5EF4-FFF2-40B4-BE49-F238E27FC236}">
                <a16:creationId xmlns:a16="http://schemas.microsoft.com/office/drawing/2014/main" id="{4C1C0007-C4A4-1145-F622-6568A10A9B25}"/>
              </a:ext>
            </a:extLst>
          </p:cNvPr>
          <p:cNvGrpSpPr/>
          <p:nvPr/>
        </p:nvGrpSpPr>
        <p:grpSpPr>
          <a:xfrm>
            <a:off x="854900" y="1541043"/>
            <a:ext cx="212497" cy="175761"/>
            <a:chOff x="4943575" y="2516350"/>
            <a:chExt cx="98675" cy="81700"/>
          </a:xfrm>
          <a:solidFill>
            <a:srgbClr val="CCFF33"/>
          </a:solidFill>
        </p:grpSpPr>
        <p:sp>
          <p:nvSpPr>
            <p:cNvPr id="4" name="Google Shape;1034;p78">
              <a:extLst>
                <a:ext uri="{FF2B5EF4-FFF2-40B4-BE49-F238E27FC236}">
                  <a16:creationId xmlns:a16="http://schemas.microsoft.com/office/drawing/2014/main" id="{1228094B-A849-3D21-DA5C-03E3A9D55DD0}"/>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 name="Google Shape;1035;p78">
              <a:extLst>
                <a:ext uri="{FF2B5EF4-FFF2-40B4-BE49-F238E27FC236}">
                  <a16:creationId xmlns:a16="http://schemas.microsoft.com/office/drawing/2014/main" id="{7E93630B-3220-E58B-FE9E-EA95D2980224}"/>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6" name="Google Shape;1036;p78">
              <a:extLst>
                <a:ext uri="{FF2B5EF4-FFF2-40B4-BE49-F238E27FC236}">
                  <a16:creationId xmlns:a16="http://schemas.microsoft.com/office/drawing/2014/main" id="{6D3DCF8F-33DD-CAFD-E2F5-791BCDE15BC3}"/>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7" name="Google Shape;1037;p78">
              <a:extLst>
                <a:ext uri="{FF2B5EF4-FFF2-40B4-BE49-F238E27FC236}">
                  <a16:creationId xmlns:a16="http://schemas.microsoft.com/office/drawing/2014/main" id="{2B82D139-0282-A2E1-4DB4-4FB345E9C518}"/>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8" name="Google Shape;1038;p78">
              <a:extLst>
                <a:ext uri="{FF2B5EF4-FFF2-40B4-BE49-F238E27FC236}">
                  <a16:creationId xmlns:a16="http://schemas.microsoft.com/office/drawing/2014/main" id="{A70C0E64-E9DC-3314-44D4-C2F1AC98DD7F}"/>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9" name="Google Shape;1039;p78">
              <a:extLst>
                <a:ext uri="{FF2B5EF4-FFF2-40B4-BE49-F238E27FC236}">
                  <a16:creationId xmlns:a16="http://schemas.microsoft.com/office/drawing/2014/main" id="{323BA318-9010-0DAE-270A-BF0E7FA91BCC}"/>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0" name="Google Shape;1040;p78">
              <a:extLst>
                <a:ext uri="{FF2B5EF4-FFF2-40B4-BE49-F238E27FC236}">
                  <a16:creationId xmlns:a16="http://schemas.microsoft.com/office/drawing/2014/main" id="{BF006528-F538-ED13-97DF-EB8FBF3786AD}"/>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1" name="Google Shape;1041;p78">
              <a:extLst>
                <a:ext uri="{FF2B5EF4-FFF2-40B4-BE49-F238E27FC236}">
                  <a16:creationId xmlns:a16="http://schemas.microsoft.com/office/drawing/2014/main" id="{3F58CEDE-0FF5-808F-CBEA-ED95C2A82368}"/>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2" name="Google Shape;1042;p78">
              <a:extLst>
                <a:ext uri="{FF2B5EF4-FFF2-40B4-BE49-F238E27FC236}">
                  <a16:creationId xmlns:a16="http://schemas.microsoft.com/office/drawing/2014/main" id="{0CC1C196-2F8F-1E2A-C372-71F2A6F3D580}"/>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3" name="Google Shape;1043;p78">
              <a:extLst>
                <a:ext uri="{FF2B5EF4-FFF2-40B4-BE49-F238E27FC236}">
                  <a16:creationId xmlns:a16="http://schemas.microsoft.com/office/drawing/2014/main" id="{2267C4A0-78E4-A22B-8F20-14A3B2AFA483}"/>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4" name="Google Shape;1044;p78">
              <a:extLst>
                <a:ext uri="{FF2B5EF4-FFF2-40B4-BE49-F238E27FC236}">
                  <a16:creationId xmlns:a16="http://schemas.microsoft.com/office/drawing/2014/main" id="{9141706E-422C-8B22-943A-24B8DB0FCC69}"/>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5" name="Google Shape;1045;p78">
              <a:extLst>
                <a:ext uri="{FF2B5EF4-FFF2-40B4-BE49-F238E27FC236}">
                  <a16:creationId xmlns:a16="http://schemas.microsoft.com/office/drawing/2014/main" id="{34F949C5-B3E7-AD44-33EB-BF39C33FCEE6}"/>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6" name="Google Shape;1046;p78">
              <a:extLst>
                <a:ext uri="{FF2B5EF4-FFF2-40B4-BE49-F238E27FC236}">
                  <a16:creationId xmlns:a16="http://schemas.microsoft.com/office/drawing/2014/main" id="{E0FED6FC-DDF6-32C6-C099-D22F7BDE0F26}"/>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7" name="Google Shape;1047;p78">
              <a:extLst>
                <a:ext uri="{FF2B5EF4-FFF2-40B4-BE49-F238E27FC236}">
                  <a16:creationId xmlns:a16="http://schemas.microsoft.com/office/drawing/2014/main" id="{9E373AF9-9CCC-3AC5-0396-2ACBB96571BA}"/>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8" name="Google Shape;1048;p78">
              <a:extLst>
                <a:ext uri="{FF2B5EF4-FFF2-40B4-BE49-F238E27FC236}">
                  <a16:creationId xmlns:a16="http://schemas.microsoft.com/office/drawing/2014/main" id="{36E92B88-8D8A-E547-AB12-E7BCC1672742}"/>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19" name="Google Shape;1049;p78">
              <a:extLst>
                <a:ext uri="{FF2B5EF4-FFF2-40B4-BE49-F238E27FC236}">
                  <a16:creationId xmlns:a16="http://schemas.microsoft.com/office/drawing/2014/main" id="{9C11969C-7A96-4EA6-AFF8-DCE31202CD78}"/>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0" name="Google Shape;1050;p78">
              <a:extLst>
                <a:ext uri="{FF2B5EF4-FFF2-40B4-BE49-F238E27FC236}">
                  <a16:creationId xmlns:a16="http://schemas.microsoft.com/office/drawing/2014/main" id="{A6ACD126-A1A9-BE3A-3722-A696606BE5A5}"/>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1" name="Google Shape;1051;p78">
              <a:extLst>
                <a:ext uri="{FF2B5EF4-FFF2-40B4-BE49-F238E27FC236}">
                  <a16:creationId xmlns:a16="http://schemas.microsoft.com/office/drawing/2014/main" id="{1F650858-756A-021D-4243-6AFA1818C735}"/>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2" name="Google Shape;1052;p78">
              <a:extLst>
                <a:ext uri="{FF2B5EF4-FFF2-40B4-BE49-F238E27FC236}">
                  <a16:creationId xmlns:a16="http://schemas.microsoft.com/office/drawing/2014/main" id="{7553C530-5184-BFAD-A1ED-725AB0D1F7C6}"/>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3" name="Google Shape;1053;p78">
              <a:extLst>
                <a:ext uri="{FF2B5EF4-FFF2-40B4-BE49-F238E27FC236}">
                  <a16:creationId xmlns:a16="http://schemas.microsoft.com/office/drawing/2014/main" id="{5326B68C-007A-282C-07D7-FB45F313F021}"/>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4" name="Google Shape;1054;p78">
              <a:extLst>
                <a:ext uri="{FF2B5EF4-FFF2-40B4-BE49-F238E27FC236}">
                  <a16:creationId xmlns:a16="http://schemas.microsoft.com/office/drawing/2014/main" id="{24BA604F-CB65-46D5-7497-651A0E8CFB97}"/>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5" name="Google Shape;1055;p78">
              <a:extLst>
                <a:ext uri="{FF2B5EF4-FFF2-40B4-BE49-F238E27FC236}">
                  <a16:creationId xmlns:a16="http://schemas.microsoft.com/office/drawing/2014/main" id="{7D5C33E3-4CCA-3007-F919-147ACF464070}"/>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 name="Google Shape;1056;p78">
              <a:extLst>
                <a:ext uri="{FF2B5EF4-FFF2-40B4-BE49-F238E27FC236}">
                  <a16:creationId xmlns:a16="http://schemas.microsoft.com/office/drawing/2014/main" id="{5374D142-5FA4-D2AA-06D1-77E99B6EB50B}"/>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7" name="Google Shape;1057;p78">
              <a:extLst>
                <a:ext uri="{FF2B5EF4-FFF2-40B4-BE49-F238E27FC236}">
                  <a16:creationId xmlns:a16="http://schemas.microsoft.com/office/drawing/2014/main" id="{BAE843F0-6B34-DBEC-3EB4-236393B36785}"/>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 name="Google Shape;1058;p78">
              <a:extLst>
                <a:ext uri="{FF2B5EF4-FFF2-40B4-BE49-F238E27FC236}">
                  <a16:creationId xmlns:a16="http://schemas.microsoft.com/office/drawing/2014/main" id="{45266867-71A8-AF66-B9F6-13459B9642C9}"/>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 name="Google Shape;1059;p78">
              <a:extLst>
                <a:ext uri="{FF2B5EF4-FFF2-40B4-BE49-F238E27FC236}">
                  <a16:creationId xmlns:a16="http://schemas.microsoft.com/office/drawing/2014/main" id="{16716D4D-8460-5947-A925-A288E858A1B8}"/>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 name="Google Shape;1060;p78">
              <a:extLst>
                <a:ext uri="{FF2B5EF4-FFF2-40B4-BE49-F238E27FC236}">
                  <a16:creationId xmlns:a16="http://schemas.microsoft.com/office/drawing/2014/main" id="{5B149FCB-A541-7039-15C8-5A5862BF143B}"/>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 name="Google Shape;1061;p78">
              <a:extLst>
                <a:ext uri="{FF2B5EF4-FFF2-40B4-BE49-F238E27FC236}">
                  <a16:creationId xmlns:a16="http://schemas.microsoft.com/office/drawing/2014/main" id="{838154EE-8A9A-F22C-9B42-7BE66FBF4DED}"/>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 name="Google Shape;1062;p78">
              <a:extLst>
                <a:ext uri="{FF2B5EF4-FFF2-40B4-BE49-F238E27FC236}">
                  <a16:creationId xmlns:a16="http://schemas.microsoft.com/office/drawing/2014/main" id="{C849AB3A-DF9A-B95D-1B3D-C9F2056E57C3}"/>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 name="Google Shape;1063;p78">
              <a:extLst>
                <a:ext uri="{FF2B5EF4-FFF2-40B4-BE49-F238E27FC236}">
                  <a16:creationId xmlns:a16="http://schemas.microsoft.com/office/drawing/2014/main" id="{15559407-B015-D573-9270-EC14EA8756F5}"/>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 name="Google Shape;1064;p78">
              <a:extLst>
                <a:ext uri="{FF2B5EF4-FFF2-40B4-BE49-F238E27FC236}">
                  <a16:creationId xmlns:a16="http://schemas.microsoft.com/office/drawing/2014/main" id="{4A7C5492-6D80-5E65-2FC6-6723F79619EA}"/>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 name="Google Shape;1065;p78">
              <a:extLst>
                <a:ext uri="{FF2B5EF4-FFF2-40B4-BE49-F238E27FC236}">
                  <a16:creationId xmlns:a16="http://schemas.microsoft.com/office/drawing/2014/main" id="{7EAB1578-DFD8-108B-0DC7-4B274E87E02E}"/>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 name="Google Shape;1066;p78">
              <a:extLst>
                <a:ext uri="{FF2B5EF4-FFF2-40B4-BE49-F238E27FC236}">
                  <a16:creationId xmlns:a16="http://schemas.microsoft.com/office/drawing/2014/main" id="{A342AF01-359F-F951-CFE1-FBC23D68B097}"/>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 name="Google Shape;1067;p78">
              <a:extLst>
                <a:ext uri="{FF2B5EF4-FFF2-40B4-BE49-F238E27FC236}">
                  <a16:creationId xmlns:a16="http://schemas.microsoft.com/office/drawing/2014/main" id="{8FD535CF-A389-466B-11C6-7D0CC008AE61}"/>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 name="Google Shape;1068;p78">
              <a:extLst>
                <a:ext uri="{FF2B5EF4-FFF2-40B4-BE49-F238E27FC236}">
                  <a16:creationId xmlns:a16="http://schemas.microsoft.com/office/drawing/2014/main" id="{A198CCCF-5288-17CB-70A6-098536222976}"/>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 name="Google Shape;1069;p78">
              <a:extLst>
                <a:ext uri="{FF2B5EF4-FFF2-40B4-BE49-F238E27FC236}">
                  <a16:creationId xmlns:a16="http://schemas.microsoft.com/office/drawing/2014/main" id="{0BD660C5-43B3-A5EA-8C31-0AA887542F29}"/>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 name="Google Shape;1070;p78">
              <a:extLst>
                <a:ext uri="{FF2B5EF4-FFF2-40B4-BE49-F238E27FC236}">
                  <a16:creationId xmlns:a16="http://schemas.microsoft.com/office/drawing/2014/main" id="{AC747B93-BC6B-C890-6846-713133AE309F}"/>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 name="Google Shape;1071;p78">
              <a:extLst>
                <a:ext uri="{FF2B5EF4-FFF2-40B4-BE49-F238E27FC236}">
                  <a16:creationId xmlns:a16="http://schemas.microsoft.com/office/drawing/2014/main" id="{4DDC6DD6-1707-B8E1-C361-8BAC6AAFF790}"/>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 name="Google Shape;1072;p78">
              <a:extLst>
                <a:ext uri="{FF2B5EF4-FFF2-40B4-BE49-F238E27FC236}">
                  <a16:creationId xmlns:a16="http://schemas.microsoft.com/office/drawing/2014/main" id="{1A79A3BC-A704-C131-CC4B-BE5C1B9EE89E}"/>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 name="Google Shape;1073;p78">
              <a:extLst>
                <a:ext uri="{FF2B5EF4-FFF2-40B4-BE49-F238E27FC236}">
                  <a16:creationId xmlns:a16="http://schemas.microsoft.com/office/drawing/2014/main" id="{5CAEBFAC-02AE-982A-D5D1-0AB0754C077B}"/>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4" name="Google Shape;1074;p78">
              <a:extLst>
                <a:ext uri="{FF2B5EF4-FFF2-40B4-BE49-F238E27FC236}">
                  <a16:creationId xmlns:a16="http://schemas.microsoft.com/office/drawing/2014/main" id="{C151AF8E-269B-4E79-34DE-F1BACF29E6B4}"/>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5" name="Google Shape;1075;p78">
              <a:extLst>
                <a:ext uri="{FF2B5EF4-FFF2-40B4-BE49-F238E27FC236}">
                  <a16:creationId xmlns:a16="http://schemas.microsoft.com/office/drawing/2014/main" id="{6081A624-46BE-F4B1-1515-58E0731237B5}"/>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6" name="Google Shape;1076;p78">
              <a:extLst>
                <a:ext uri="{FF2B5EF4-FFF2-40B4-BE49-F238E27FC236}">
                  <a16:creationId xmlns:a16="http://schemas.microsoft.com/office/drawing/2014/main" id="{8B875D7E-73EE-A51A-4592-370DABB84B76}"/>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7" name="Google Shape;1077;p78">
              <a:extLst>
                <a:ext uri="{FF2B5EF4-FFF2-40B4-BE49-F238E27FC236}">
                  <a16:creationId xmlns:a16="http://schemas.microsoft.com/office/drawing/2014/main" id="{CBB037A4-CE5C-9DE6-27A5-FDF746BDAA3E}"/>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8" name="Google Shape;1078;p78">
              <a:extLst>
                <a:ext uri="{FF2B5EF4-FFF2-40B4-BE49-F238E27FC236}">
                  <a16:creationId xmlns:a16="http://schemas.microsoft.com/office/drawing/2014/main" id="{212D083F-6297-86C7-DB81-C7B437E704A3}"/>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9" name="Google Shape;1079;p78">
              <a:extLst>
                <a:ext uri="{FF2B5EF4-FFF2-40B4-BE49-F238E27FC236}">
                  <a16:creationId xmlns:a16="http://schemas.microsoft.com/office/drawing/2014/main" id="{5C758B32-3536-24EA-FCAB-964EF034F97E}"/>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0" name="Google Shape;1080;p78">
              <a:extLst>
                <a:ext uri="{FF2B5EF4-FFF2-40B4-BE49-F238E27FC236}">
                  <a16:creationId xmlns:a16="http://schemas.microsoft.com/office/drawing/2014/main" id="{70FD9BF5-6511-F38B-B9E3-FB9AB34BD6FB}"/>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1" name="Google Shape;1081;p78">
              <a:extLst>
                <a:ext uri="{FF2B5EF4-FFF2-40B4-BE49-F238E27FC236}">
                  <a16:creationId xmlns:a16="http://schemas.microsoft.com/office/drawing/2014/main" id="{3BA90FDB-81F0-58F6-2B11-7F769F3AC5C5}"/>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2" name="Google Shape;1082;p78">
              <a:extLst>
                <a:ext uri="{FF2B5EF4-FFF2-40B4-BE49-F238E27FC236}">
                  <a16:creationId xmlns:a16="http://schemas.microsoft.com/office/drawing/2014/main" id="{E3DF64DB-DAE3-65AD-6597-2FD7EAD1DEA9}"/>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3" name="Google Shape;1083;p78">
              <a:extLst>
                <a:ext uri="{FF2B5EF4-FFF2-40B4-BE49-F238E27FC236}">
                  <a16:creationId xmlns:a16="http://schemas.microsoft.com/office/drawing/2014/main" id="{B4001E5A-B7B5-DC0D-7006-5F511D0B3E0F}"/>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4" name="Google Shape;1084;p78">
              <a:extLst>
                <a:ext uri="{FF2B5EF4-FFF2-40B4-BE49-F238E27FC236}">
                  <a16:creationId xmlns:a16="http://schemas.microsoft.com/office/drawing/2014/main" id="{6110345C-CDF0-1A64-60F4-AB52AA24AA0B}"/>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5" name="Google Shape;1085;p78">
              <a:extLst>
                <a:ext uri="{FF2B5EF4-FFF2-40B4-BE49-F238E27FC236}">
                  <a16:creationId xmlns:a16="http://schemas.microsoft.com/office/drawing/2014/main" id="{63EDE646-87E7-B4C6-8E39-EFDB3409F965}"/>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6" name="Google Shape;1086;p78">
              <a:extLst>
                <a:ext uri="{FF2B5EF4-FFF2-40B4-BE49-F238E27FC236}">
                  <a16:creationId xmlns:a16="http://schemas.microsoft.com/office/drawing/2014/main" id="{1E0B00C8-BF57-503B-3FE3-CC601E7267E4}"/>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7" name="Google Shape;1087;p78">
              <a:extLst>
                <a:ext uri="{FF2B5EF4-FFF2-40B4-BE49-F238E27FC236}">
                  <a16:creationId xmlns:a16="http://schemas.microsoft.com/office/drawing/2014/main" id="{B8DEFB8F-4106-D038-05CB-D9EF242B041C}"/>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8" name="Google Shape;1088;p78">
              <a:extLst>
                <a:ext uri="{FF2B5EF4-FFF2-40B4-BE49-F238E27FC236}">
                  <a16:creationId xmlns:a16="http://schemas.microsoft.com/office/drawing/2014/main" id="{B13E7576-044F-B053-7021-E71CCCCC2469}"/>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59" name="Google Shape;1089;p78">
              <a:extLst>
                <a:ext uri="{FF2B5EF4-FFF2-40B4-BE49-F238E27FC236}">
                  <a16:creationId xmlns:a16="http://schemas.microsoft.com/office/drawing/2014/main" id="{82E5F4B5-DD71-14BF-46FC-57FA9D7CCA62}"/>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60" name="Google Shape;1090;p78">
              <a:extLst>
                <a:ext uri="{FF2B5EF4-FFF2-40B4-BE49-F238E27FC236}">
                  <a16:creationId xmlns:a16="http://schemas.microsoft.com/office/drawing/2014/main" id="{B0F580F4-B5D1-230D-6051-EFA6CEB831FE}"/>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61" name="Google Shape;1091;p78">
              <a:extLst>
                <a:ext uri="{FF2B5EF4-FFF2-40B4-BE49-F238E27FC236}">
                  <a16:creationId xmlns:a16="http://schemas.microsoft.com/office/drawing/2014/main" id="{4ED630D7-307A-B5AD-B0D5-DE406662B1D8}"/>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62" name="Google Shape;1092;p78">
              <a:extLst>
                <a:ext uri="{FF2B5EF4-FFF2-40B4-BE49-F238E27FC236}">
                  <a16:creationId xmlns:a16="http://schemas.microsoft.com/office/drawing/2014/main" id="{4D9947CD-0A5B-D69A-DD71-B3AA07CC437D}"/>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63" name="Google Shape;1093;p78">
              <a:extLst>
                <a:ext uri="{FF2B5EF4-FFF2-40B4-BE49-F238E27FC236}">
                  <a16:creationId xmlns:a16="http://schemas.microsoft.com/office/drawing/2014/main" id="{504C4E1E-76C9-1EE6-4FB0-253D836A0D97}"/>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56" name="Google Shape;1094;p78">
              <a:extLst>
                <a:ext uri="{FF2B5EF4-FFF2-40B4-BE49-F238E27FC236}">
                  <a16:creationId xmlns:a16="http://schemas.microsoft.com/office/drawing/2014/main" id="{0DDD723A-ECF8-7007-3855-94E4A953B9DA}"/>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57" name="Google Shape;1095;p78">
              <a:extLst>
                <a:ext uri="{FF2B5EF4-FFF2-40B4-BE49-F238E27FC236}">
                  <a16:creationId xmlns:a16="http://schemas.microsoft.com/office/drawing/2014/main" id="{948037B8-0E83-A621-AE7C-81952CDA01EB}"/>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58" name="Google Shape;1096;p78">
              <a:extLst>
                <a:ext uri="{FF2B5EF4-FFF2-40B4-BE49-F238E27FC236}">
                  <a16:creationId xmlns:a16="http://schemas.microsoft.com/office/drawing/2014/main" id="{714EA714-A220-FC0F-D485-87023CEBB294}"/>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59" name="Google Shape;1097;p78">
              <a:extLst>
                <a:ext uri="{FF2B5EF4-FFF2-40B4-BE49-F238E27FC236}">
                  <a16:creationId xmlns:a16="http://schemas.microsoft.com/office/drawing/2014/main" id="{EEB9F7D8-42F6-F51C-3F9E-7AAD7697B4C5}"/>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0" name="Google Shape;1098;p78">
              <a:extLst>
                <a:ext uri="{FF2B5EF4-FFF2-40B4-BE49-F238E27FC236}">
                  <a16:creationId xmlns:a16="http://schemas.microsoft.com/office/drawing/2014/main" id="{529EFA3C-6DDE-CC8F-6183-DB0115E0FEA1}"/>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1" name="Google Shape;1099;p78">
              <a:extLst>
                <a:ext uri="{FF2B5EF4-FFF2-40B4-BE49-F238E27FC236}">
                  <a16:creationId xmlns:a16="http://schemas.microsoft.com/office/drawing/2014/main" id="{E51E87DA-CFA9-2923-AB39-6153C43AACC3}"/>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2" name="Google Shape;1100;p78">
              <a:extLst>
                <a:ext uri="{FF2B5EF4-FFF2-40B4-BE49-F238E27FC236}">
                  <a16:creationId xmlns:a16="http://schemas.microsoft.com/office/drawing/2014/main" id="{EC354978-E80B-267C-5615-530B8DB14C85}"/>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3" name="Google Shape;1101;p78">
              <a:extLst>
                <a:ext uri="{FF2B5EF4-FFF2-40B4-BE49-F238E27FC236}">
                  <a16:creationId xmlns:a16="http://schemas.microsoft.com/office/drawing/2014/main" id="{990502BA-74AB-6162-DB75-FAC24893247E}"/>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4" name="Google Shape;1102;p78">
              <a:extLst>
                <a:ext uri="{FF2B5EF4-FFF2-40B4-BE49-F238E27FC236}">
                  <a16:creationId xmlns:a16="http://schemas.microsoft.com/office/drawing/2014/main" id="{3FF57B56-4B40-09B9-9D91-07E089704B3C}"/>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5" name="Google Shape;1103;p78">
              <a:extLst>
                <a:ext uri="{FF2B5EF4-FFF2-40B4-BE49-F238E27FC236}">
                  <a16:creationId xmlns:a16="http://schemas.microsoft.com/office/drawing/2014/main" id="{43E6A3C9-98BC-2968-A85B-DB559B35687A}"/>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6" name="Google Shape;1104;p78">
              <a:extLst>
                <a:ext uri="{FF2B5EF4-FFF2-40B4-BE49-F238E27FC236}">
                  <a16:creationId xmlns:a16="http://schemas.microsoft.com/office/drawing/2014/main" id="{8420754A-AA73-5EF4-ED1E-F9DB20924FE8}"/>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7" name="Google Shape;1105;p78">
              <a:extLst>
                <a:ext uri="{FF2B5EF4-FFF2-40B4-BE49-F238E27FC236}">
                  <a16:creationId xmlns:a16="http://schemas.microsoft.com/office/drawing/2014/main" id="{D0FE047F-0575-1220-A6AF-F43436226387}"/>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8" name="Google Shape;1106;p78">
              <a:extLst>
                <a:ext uri="{FF2B5EF4-FFF2-40B4-BE49-F238E27FC236}">
                  <a16:creationId xmlns:a16="http://schemas.microsoft.com/office/drawing/2014/main" id="{8D7E628B-C5BB-DBC0-7243-E4C55085690D}"/>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69" name="Google Shape;1107;p78">
              <a:extLst>
                <a:ext uri="{FF2B5EF4-FFF2-40B4-BE49-F238E27FC236}">
                  <a16:creationId xmlns:a16="http://schemas.microsoft.com/office/drawing/2014/main" id="{E29480EF-BAA9-304B-7873-448FFA978F37}"/>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70" name="Google Shape;1108;p78">
              <a:extLst>
                <a:ext uri="{FF2B5EF4-FFF2-40B4-BE49-F238E27FC236}">
                  <a16:creationId xmlns:a16="http://schemas.microsoft.com/office/drawing/2014/main" id="{6252BD6A-1B31-1487-1983-8FB35C073C2F}"/>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73" name="Google Shape;1109;p78">
              <a:extLst>
                <a:ext uri="{FF2B5EF4-FFF2-40B4-BE49-F238E27FC236}">
                  <a16:creationId xmlns:a16="http://schemas.microsoft.com/office/drawing/2014/main" id="{4F40193B-3787-F6D7-0473-AF3CCA7E1E5B}"/>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74" name="Google Shape;1110;p78">
              <a:extLst>
                <a:ext uri="{FF2B5EF4-FFF2-40B4-BE49-F238E27FC236}">
                  <a16:creationId xmlns:a16="http://schemas.microsoft.com/office/drawing/2014/main" id="{C5383968-3E96-D0DF-A4A6-F7A308666265}"/>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75" name="Google Shape;1111;p78">
              <a:extLst>
                <a:ext uri="{FF2B5EF4-FFF2-40B4-BE49-F238E27FC236}">
                  <a16:creationId xmlns:a16="http://schemas.microsoft.com/office/drawing/2014/main" id="{16542DD1-F93E-CA48-6E94-FD3EEBB90DF1}"/>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grpSp>
      <p:sp>
        <p:nvSpPr>
          <p:cNvPr id="276" name="Google Shape;272;p43">
            <a:extLst>
              <a:ext uri="{FF2B5EF4-FFF2-40B4-BE49-F238E27FC236}">
                <a16:creationId xmlns:a16="http://schemas.microsoft.com/office/drawing/2014/main" id="{CCAD4AC0-3884-C6D7-85A3-3EF792BA99A3}"/>
              </a:ext>
            </a:extLst>
          </p:cNvPr>
          <p:cNvSpPr txBox="1">
            <a:spLocks/>
          </p:cNvSpPr>
          <p:nvPr/>
        </p:nvSpPr>
        <p:spPr>
          <a:xfrm>
            <a:off x="1284893" y="2505308"/>
            <a:ext cx="4517100" cy="823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Maven Pro"/>
                <a:ea typeface="Maven Pro"/>
                <a:cs typeface="Maven Pro"/>
                <a:sym typeface="Maven Pro"/>
              </a:defRPr>
            </a:lvl9pPr>
          </a:lstStyle>
          <a:p>
            <a:pPr marL="0" marR="0" indent="0" algn="l" rtl="0">
              <a:spcBef>
                <a:spcPts val="0"/>
              </a:spcBef>
              <a:spcAft>
                <a:spcPts val="0"/>
              </a:spcAft>
              <a:buNone/>
            </a:pPr>
            <a:r>
              <a:rPr lang="en-US" b="1" i="0" dirty="0">
                <a:solidFill>
                  <a:srgbClr val="FFFFFF"/>
                </a:solidFill>
                <a:effectLst/>
                <a:latin typeface="Maven Pro" panose="020B0604020202020204" charset="0"/>
                <a:ea typeface="Maven Pro" panose="020B0604020202020204" charset="0"/>
                <a:cs typeface="Maven Pro" panose="020B0604020202020204" charset="0"/>
              </a:rPr>
              <a:t>Need for Real-Time Forecasting: </a:t>
            </a:r>
            <a:r>
              <a:rPr lang="en-US" b="0" i="0" dirty="0">
                <a:solidFill>
                  <a:srgbClr val="FFFFFF"/>
                </a:solidFill>
                <a:effectLst/>
                <a:latin typeface="Maven Pro" panose="020B0604020202020204" charset="0"/>
                <a:ea typeface="Maven Pro" panose="020B0604020202020204" charset="0"/>
                <a:cs typeface="Maven Pro" panose="020B0604020202020204" charset="0"/>
              </a:rPr>
              <a:t>Rapid shifts in demand and external factors necessitate a solution that continuously updates predictions as new data streams in.    </a:t>
            </a:r>
            <a:endParaRPr lang="en-IN" dirty="0">
              <a:effectLst/>
            </a:endParaRPr>
          </a:p>
          <a:p>
            <a:pPr marL="0" marR="0" indent="0" algn="l" rtl="0">
              <a:spcBef>
                <a:spcPts val="0"/>
              </a:spcBef>
              <a:spcAft>
                <a:spcPts val="0"/>
              </a:spcAft>
            </a:pPr>
            <a:endParaRPr lang="en-US" dirty="0"/>
          </a:p>
        </p:txBody>
      </p:sp>
      <p:sp>
        <p:nvSpPr>
          <p:cNvPr id="279" name="Google Shape;272;p43">
            <a:extLst>
              <a:ext uri="{FF2B5EF4-FFF2-40B4-BE49-F238E27FC236}">
                <a16:creationId xmlns:a16="http://schemas.microsoft.com/office/drawing/2014/main" id="{991F1A55-F31D-777E-F45B-1528600FA9C9}"/>
              </a:ext>
            </a:extLst>
          </p:cNvPr>
          <p:cNvSpPr txBox="1">
            <a:spLocks/>
          </p:cNvSpPr>
          <p:nvPr/>
        </p:nvSpPr>
        <p:spPr>
          <a:xfrm>
            <a:off x="1284893" y="3393673"/>
            <a:ext cx="4517100" cy="984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Maven Pro"/>
                <a:ea typeface="Maven Pro"/>
                <a:cs typeface="Maven Pro"/>
                <a:sym typeface="Maven Pro"/>
              </a:defRPr>
            </a:lvl9pPr>
          </a:lstStyle>
          <a:p>
            <a:pPr marL="0" marR="0" indent="0" algn="l" rtl="0">
              <a:spcBef>
                <a:spcPts val="0"/>
              </a:spcBef>
              <a:spcAft>
                <a:spcPts val="0"/>
              </a:spcAft>
              <a:buNone/>
            </a:pPr>
            <a:r>
              <a:rPr lang="en-US" b="1" i="0" dirty="0">
                <a:solidFill>
                  <a:srgbClr val="FFFFFF"/>
                </a:solidFill>
                <a:effectLst/>
                <a:latin typeface="Maven Pro" panose="020B0604020202020204" charset="0"/>
                <a:ea typeface="Maven Pro" panose="020B0604020202020204" charset="0"/>
                <a:cs typeface="Maven Pro" panose="020B0604020202020204" charset="0"/>
              </a:rPr>
              <a:t>Objective: </a:t>
            </a:r>
            <a:r>
              <a:rPr lang="en-US" b="0" i="0" dirty="0">
                <a:solidFill>
                  <a:srgbClr val="FFFFFF"/>
                </a:solidFill>
                <a:effectLst/>
                <a:latin typeface="Maven Pro" panose="020B0604020202020204" charset="0"/>
                <a:ea typeface="Maven Pro" panose="020B0604020202020204" charset="0"/>
                <a:cs typeface="Maven Pro" panose="020B0604020202020204" charset="0"/>
              </a:rPr>
              <a:t>Develop a real-time, generative AI-based platform capable of forecasting airfare with high accuracy by leveraging historical data and deep learning.</a:t>
            </a:r>
            <a:r>
              <a:rPr lang="en-US" b="0" i="0" dirty="0">
                <a:solidFill>
                  <a:srgbClr val="000000"/>
                </a:solidFill>
                <a:effectLst/>
                <a:latin typeface="Maven Pro" panose="020B0604020202020204" charset="0"/>
                <a:ea typeface="Arial" panose="020B0604020202020204" pitchFamily="34" charset="0"/>
                <a:cs typeface="Arial" panose="020B0604020202020204" pitchFamily="34" charset="0"/>
              </a:rPr>
              <a:t> </a:t>
            </a:r>
            <a:r>
              <a:rPr lang="en-US" dirty="0">
                <a:latin typeface="Maven Pro" panose="020B0604020202020204" charset="0"/>
              </a:rPr>
              <a:t>  </a:t>
            </a:r>
          </a:p>
        </p:txBody>
      </p:sp>
      <p:grpSp>
        <p:nvGrpSpPr>
          <p:cNvPr id="280" name="Google Shape;1033;p78">
            <a:extLst>
              <a:ext uri="{FF2B5EF4-FFF2-40B4-BE49-F238E27FC236}">
                <a16:creationId xmlns:a16="http://schemas.microsoft.com/office/drawing/2014/main" id="{E23FF428-CBC4-5173-1B4B-67227E7712D1}"/>
              </a:ext>
            </a:extLst>
          </p:cNvPr>
          <p:cNvGrpSpPr/>
          <p:nvPr/>
        </p:nvGrpSpPr>
        <p:grpSpPr>
          <a:xfrm>
            <a:off x="848655" y="2636384"/>
            <a:ext cx="212497" cy="175761"/>
            <a:chOff x="4943575" y="2516350"/>
            <a:chExt cx="98675" cy="81700"/>
          </a:xfrm>
          <a:solidFill>
            <a:srgbClr val="CCFF33"/>
          </a:solidFill>
        </p:grpSpPr>
        <p:sp>
          <p:nvSpPr>
            <p:cNvPr id="281" name="Google Shape;1034;p78">
              <a:extLst>
                <a:ext uri="{FF2B5EF4-FFF2-40B4-BE49-F238E27FC236}">
                  <a16:creationId xmlns:a16="http://schemas.microsoft.com/office/drawing/2014/main" id="{99F857A1-F4C4-EB99-ACB5-8FBE249E8013}"/>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2" name="Google Shape;1035;p78">
              <a:extLst>
                <a:ext uri="{FF2B5EF4-FFF2-40B4-BE49-F238E27FC236}">
                  <a16:creationId xmlns:a16="http://schemas.microsoft.com/office/drawing/2014/main" id="{03E2DA58-248A-CC8D-B470-361DC23523E3}"/>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3" name="Google Shape;1036;p78">
              <a:extLst>
                <a:ext uri="{FF2B5EF4-FFF2-40B4-BE49-F238E27FC236}">
                  <a16:creationId xmlns:a16="http://schemas.microsoft.com/office/drawing/2014/main" id="{0033EBA2-7ECE-EF8F-8F0E-626C0350A7B9}"/>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4" name="Google Shape;1037;p78">
              <a:extLst>
                <a:ext uri="{FF2B5EF4-FFF2-40B4-BE49-F238E27FC236}">
                  <a16:creationId xmlns:a16="http://schemas.microsoft.com/office/drawing/2014/main" id="{4125ADF0-ACED-21BF-44B6-727F75816393}"/>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5" name="Google Shape;1038;p78">
              <a:extLst>
                <a:ext uri="{FF2B5EF4-FFF2-40B4-BE49-F238E27FC236}">
                  <a16:creationId xmlns:a16="http://schemas.microsoft.com/office/drawing/2014/main" id="{DA727CFF-9813-72D8-FD55-27692CE39D65}"/>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6" name="Google Shape;1039;p78">
              <a:extLst>
                <a:ext uri="{FF2B5EF4-FFF2-40B4-BE49-F238E27FC236}">
                  <a16:creationId xmlns:a16="http://schemas.microsoft.com/office/drawing/2014/main" id="{2F64002C-5CA2-AD67-EEFE-C45E866AAA13}"/>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7" name="Google Shape;1040;p78">
              <a:extLst>
                <a:ext uri="{FF2B5EF4-FFF2-40B4-BE49-F238E27FC236}">
                  <a16:creationId xmlns:a16="http://schemas.microsoft.com/office/drawing/2014/main" id="{AA2D02EF-36A4-3D28-115B-69665A9B25DD}"/>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8" name="Google Shape;1041;p78">
              <a:extLst>
                <a:ext uri="{FF2B5EF4-FFF2-40B4-BE49-F238E27FC236}">
                  <a16:creationId xmlns:a16="http://schemas.microsoft.com/office/drawing/2014/main" id="{9B78F6B1-7240-3C1F-1A9B-AAC96D14DC29}"/>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89" name="Google Shape;1042;p78">
              <a:extLst>
                <a:ext uri="{FF2B5EF4-FFF2-40B4-BE49-F238E27FC236}">
                  <a16:creationId xmlns:a16="http://schemas.microsoft.com/office/drawing/2014/main" id="{E5C2A0B4-8E80-2AA0-E060-5827A8290F5C}"/>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0" name="Google Shape;1043;p78">
              <a:extLst>
                <a:ext uri="{FF2B5EF4-FFF2-40B4-BE49-F238E27FC236}">
                  <a16:creationId xmlns:a16="http://schemas.microsoft.com/office/drawing/2014/main" id="{123F5373-86EB-C433-E3B3-AE4D68F5FF8B}"/>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1" name="Google Shape;1044;p78">
              <a:extLst>
                <a:ext uri="{FF2B5EF4-FFF2-40B4-BE49-F238E27FC236}">
                  <a16:creationId xmlns:a16="http://schemas.microsoft.com/office/drawing/2014/main" id="{B0738C16-20AC-20FA-3D65-8ADC50F36639}"/>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2" name="Google Shape;1045;p78">
              <a:extLst>
                <a:ext uri="{FF2B5EF4-FFF2-40B4-BE49-F238E27FC236}">
                  <a16:creationId xmlns:a16="http://schemas.microsoft.com/office/drawing/2014/main" id="{5CC98973-F302-B645-D92F-3FB68C9008CA}"/>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3" name="Google Shape;1046;p78">
              <a:extLst>
                <a:ext uri="{FF2B5EF4-FFF2-40B4-BE49-F238E27FC236}">
                  <a16:creationId xmlns:a16="http://schemas.microsoft.com/office/drawing/2014/main" id="{52F57519-CD76-DE11-CD85-B251E047C5C6}"/>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4" name="Google Shape;1047;p78">
              <a:extLst>
                <a:ext uri="{FF2B5EF4-FFF2-40B4-BE49-F238E27FC236}">
                  <a16:creationId xmlns:a16="http://schemas.microsoft.com/office/drawing/2014/main" id="{14C7072B-0C85-0AEA-6AE0-D2A0416FC409}"/>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5" name="Google Shape;1048;p78">
              <a:extLst>
                <a:ext uri="{FF2B5EF4-FFF2-40B4-BE49-F238E27FC236}">
                  <a16:creationId xmlns:a16="http://schemas.microsoft.com/office/drawing/2014/main" id="{338C5F73-5823-6ED3-D6C5-E1A728871A3D}"/>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6" name="Google Shape;1049;p78">
              <a:extLst>
                <a:ext uri="{FF2B5EF4-FFF2-40B4-BE49-F238E27FC236}">
                  <a16:creationId xmlns:a16="http://schemas.microsoft.com/office/drawing/2014/main" id="{8031C80E-0247-3F87-E957-A772B3C1C827}"/>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7" name="Google Shape;1050;p78">
              <a:extLst>
                <a:ext uri="{FF2B5EF4-FFF2-40B4-BE49-F238E27FC236}">
                  <a16:creationId xmlns:a16="http://schemas.microsoft.com/office/drawing/2014/main" id="{C5E4509C-48CC-6FF0-94F3-E569F79FB304}"/>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8" name="Google Shape;1051;p78">
              <a:extLst>
                <a:ext uri="{FF2B5EF4-FFF2-40B4-BE49-F238E27FC236}">
                  <a16:creationId xmlns:a16="http://schemas.microsoft.com/office/drawing/2014/main" id="{24E77E39-7DD6-BD72-06CC-D3C9B0EE1ED5}"/>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299" name="Google Shape;1052;p78">
              <a:extLst>
                <a:ext uri="{FF2B5EF4-FFF2-40B4-BE49-F238E27FC236}">
                  <a16:creationId xmlns:a16="http://schemas.microsoft.com/office/drawing/2014/main" id="{350D22D1-4A09-792E-2C71-1BC66840EE78}"/>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0" name="Google Shape;1053;p78">
              <a:extLst>
                <a:ext uri="{FF2B5EF4-FFF2-40B4-BE49-F238E27FC236}">
                  <a16:creationId xmlns:a16="http://schemas.microsoft.com/office/drawing/2014/main" id="{4A885B8A-0FA6-BCC2-F571-D456FAF05708}"/>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1" name="Google Shape;1054;p78">
              <a:extLst>
                <a:ext uri="{FF2B5EF4-FFF2-40B4-BE49-F238E27FC236}">
                  <a16:creationId xmlns:a16="http://schemas.microsoft.com/office/drawing/2014/main" id="{E2F9567C-24B2-1917-B8D0-06C1B23E3090}"/>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2" name="Google Shape;1055;p78">
              <a:extLst>
                <a:ext uri="{FF2B5EF4-FFF2-40B4-BE49-F238E27FC236}">
                  <a16:creationId xmlns:a16="http://schemas.microsoft.com/office/drawing/2014/main" id="{20A9E906-9871-32C9-672F-4C0A8A2CB36A}"/>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3" name="Google Shape;1056;p78">
              <a:extLst>
                <a:ext uri="{FF2B5EF4-FFF2-40B4-BE49-F238E27FC236}">
                  <a16:creationId xmlns:a16="http://schemas.microsoft.com/office/drawing/2014/main" id="{88B8D58E-9CBC-8863-0F7F-9017B7F96C90}"/>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4" name="Google Shape;1057;p78">
              <a:extLst>
                <a:ext uri="{FF2B5EF4-FFF2-40B4-BE49-F238E27FC236}">
                  <a16:creationId xmlns:a16="http://schemas.microsoft.com/office/drawing/2014/main" id="{E01C5E13-E550-545B-773E-0420DEFED5DD}"/>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5" name="Google Shape;1058;p78">
              <a:extLst>
                <a:ext uri="{FF2B5EF4-FFF2-40B4-BE49-F238E27FC236}">
                  <a16:creationId xmlns:a16="http://schemas.microsoft.com/office/drawing/2014/main" id="{2F4E67F6-EE57-9E72-2A99-1CC72BE62A16}"/>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6" name="Google Shape;1059;p78">
              <a:extLst>
                <a:ext uri="{FF2B5EF4-FFF2-40B4-BE49-F238E27FC236}">
                  <a16:creationId xmlns:a16="http://schemas.microsoft.com/office/drawing/2014/main" id="{C27DFF94-E1D6-AABF-8FC0-D58FC9B28B02}"/>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7" name="Google Shape;1060;p78">
              <a:extLst>
                <a:ext uri="{FF2B5EF4-FFF2-40B4-BE49-F238E27FC236}">
                  <a16:creationId xmlns:a16="http://schemas.microsoft.com/office/drawing/2014/main" id="{BDC02A91-2FE5-1D4F-84E9-2256D99A9E0D}"/>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8" name="Google Shape;1061;p78">
              <a:extLst>
                <a:ext uri="{FF2B5EF4-FFF2-40B4-BE49-F238E27FC236}">
                  <a16:creationId xmlns:a16="http://schemas.microsoft.com/office/drawing/2014/main" id="{332DD1B5-022B-8673-00EA-B828003D667D}"/>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09" name="Google Shape;1062;p78">
              <a:extLst>
                <a:ext uri="{FF2B5EF4-FFF2-40B4-BE49-F238E27FC236}">
                  <a16:creationId xmlns:a16="http://schemas.microsoft.com/office/drawing/2014/main" id="{CE021D72-158C-9275-EAAB-35C4F3416AD0}"/>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0" name="Google Shape;1063;p78">
              <a:extLst>
                <a:ext uri="{FF2B5EF4-FFF2-40B4-BE49-F238E27FC236}">
                  <a16:creationId xmlns:a16="http://schemas.microsoft.com/office/drawing/2014/main" id="{6A66450D-A770-6B92-9DD4-5E5B6984328D}"/>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1" name="Google Shape;1064;p78">
              <a:extLst>
                <a:ext uri="{FF2B5EF4-FFF2-40B4-BE49-F238E27FC236}">
                  <a16:creationId xmlns:a16="http://schemas.microsoft.com/office/drawing/2014/main" id="{1CCC99A1-3A17-CA53-5DFC-EB06B1BE9FD3}"/>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2" name="Google Shape;1065;p78">
              <a:extLst>
                <a:ext uri="{FF2B5EF4-FFF2-40B4-BE49-F238E27FC236}">
                  <a16:creationId xmlns:a16="http://schemas.microsoft.com/office/drawing/2014/main" id="{9EBDAC4A-B461-D059-8F35-F66B8AC209DD}"/>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3" name="Google Shape;1066;p78">
              <a:extLst>
                <a:ext uri="{FF2B5EF4-FFF2-40B4-BE49-F238E27FC236}">
                  <a16:creationId xmlns:a16="http://schemas.microsoft.com/office/drawing/2014/main" id="{518C4CAF-F2D1-F606-48C1-0E18D480766C}"/>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4" name="Google Shape;1067;p78">
              <a:extLst>
                <a:ext uri="{FF2B5EF4-FFF2-40B4-BE49-F238E27FC236}">
                  <a16:creationId xmlns:a16="http://schemas.microsoft.com/office/drawing/2014/main" id="{D4537929-0B86-BBBB-B350-8A3364E18A84}"/>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5" name="Google Shape;1068;p78">
              <a:extLst>
                <a:ext uri="{FF2B5EF4-FFF2-40B4-BE49-F238E27FC236}">
                  <a16:creationId xmlns:a16="http://schemas.microsoft.com/office/drawing/2014/main" id="{5036A79E-ECDF-2CEC-AFA0-F3181AE02DF3}"/>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6" name="Google Shape;1069;p78">
              <a:extLst>
                <a:ext uri="{FF2B5EF4-FFF2-40B4-BE49-F238E27FC236}">
                  <a16:creationId xmlns:a16="http://schemas.microsoft.com/office/drawing/2014/main" id="{9E1A8107-3150-5569-CE5F-6736D2ED1889}"/>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7" name="Google Shape;1070;p78">
              <a:extLst>
                <a:ext uri="{FF2B5EF4-FFF2-40B4-BE49-F238E27FC236}">
                  <a16:creationId xmlns:a16="http://schemas.microsoft.com/office/drawing/2014/main" id="{D8B25D78-5659-1C9F-CCE2-C1611B7B5955}"/>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8" name="Google Shape;1071;p78">
              <a:extLst>
                <a:ext uri="{FF2B5EF4-FFF2-40B4-BE49-F238E27FC236}">
                  <a16:creationId xmlns:a16="http://schemas.microsoft.com/office/drawing/2014/main" id="{0E67CBFF-CF38-C07E-7BBD-C0E6A7324600}"/>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19" name="Google Shape;1072;p78">
              <a:extLst>
                <a:ext uri="{FF2B5EF4-FFF2-40B4-BE49-F238E27FC236}">
                  <a16:creationId xmlns:a16="http://schemas.microsoft.com/office/drawing/2014/main" id="{FA24BA6B-BB0F-411A-E493-173F2CA4BC58}"/>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0" name="Google Shape;1073;p78">
              <a:extLst>
                <a:ext uri="{FF2B5EF4-FFF2-40B4-BE49-F238E27FC236}">
                  <a16:creationId xmlns:a16="http://schemas.microsoft.com/office/drawing/2014/main" id="{AA8549BB-5711-74A5-3090-9FEABD9AE26A}"/>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1" name="Google Shape;1074;p78">
              <a:extLst>
                <a:ext uri="{FF2B5EF4-FFF2-40B4-BE49-F238E27FC236}">
                  <a16:creationId xmlns:a16="http://schemas.microsoft.com/office/drawing/2014/main" id="{9E10A976-03B8-9700-3F44-E6AD3B592D3A}"/>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2" name="Google Shape;1075;p78">
              <a:extLst>
                <a:ext uri="{FF2B5EF4-FFF2-40B4-BE49-F238E27FC236}">
                  <a16:creationId xmlns:a16="http://schemas.microsoft.com/office/drawing/2014/main" id="{D5083F54-2408-E365-4046-30BD93A5A54B}"/>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3" name="Google Shape;1076;p78">
              <a:extLst>
                <a:ext uri="{FF2B5EF4-FFF2-40B4-BE49-F238E27FC236}">
                  <a16:creationId xmlns:a16="http://schemas.microsoft.com/office/drawing/2014/main" id="{79C54647-4279-D569-4C52-D83911D62D64}"/>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4" name="Google Shape;1077;p78">
              <a:extLst>
                <a:ext uri="{FF2B5EF4-FFF2-40B4-BE49-F238E27FC236}">
                  <a16:creationId xmlns:a16="http://schemas.microsoft.com/office/drawing/2014/main" id="{C6090D0F-2DD5-2F2E-241F-9D10FE7EC885}"/>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5" name="Google Shape;1078;p78">
              <a:extLst>
                <a:ext uri="{FF2B5EF4-FFF2-40B4-BE49-F238E27FC236}">
                  <a16:creationId xmlns:a16="http://schemas.microsoft.com/office/drawing/2014/main" id="{B1E1756C-6A9A-C8B7-9175-4E60560A6C67}"/>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6" name="Google Shape;1079;p78">
              <a:extLst>
                <a:ext uri="{FF2B5EF4-FFF2-40B4-BE49-F238E27FC236}">
                  <a16:creationId xmlns:a16="http://schemas.microsoft.com/office/drawing/2014/main" id="{58B12C60-22B5-D8F6-01B1-580E95C10313}"/>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7" name="Google Shape;1080;p78">
              <a:extLst>
                <a:ext uri="{FF2B5EF4-FFF2-40B4-BE49-F238E27FC236}">
                  <a16:creationId xmlns:a16="http://schemas.microsoft.com/office/drawing/2014/main" id="{A817E33A-302B-B762-1815-6CC74A8C44BB}"/>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8" name="Google Shape;1081;p78">
              <a:extLst>
                <a:ext uri="{FF2B5EF4-FFF2-40B4-BE49-F238E27FC236}">
                  <a16:creationId xmlns:a16="http://schemas.microsoft.com/office/drawing/2014/main" id="{DC9A3E00-0B70-F375-FAF9-8A6D349BC2FA}"/>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29" name="Google Shape;1082;p78">
              <a:extLst>
                <a:ext uri="{FF2B5EF4-FFF2-40B4-BE49-F238E27FC236}">
                  <a16:creationId xmlns:a16="http://schemas.microsoft.com/office/drawing/2014/main" id="{EDE3C0EC-6099-89AE-DF56-D69AF1698733}"/>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0" name="Google Shape;1083;p78">
              <a:extLst>
                <a:ext uri="{FF2B5EF4-FFF2-40B4-BE49-F238E27FC236}">
                  <a16:creationId xmlns:a16="http://schemas.microsoft.com/office/drawing/2014/main" id="{39DEDD35-D110-FBED-6913-E8678D67E5E1}"/>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1" name="Google Shape;1084;p78">
              <a:extLst>
                <a:ext uri="{FF2B5EF4-FFF2-40B4-BE49-F238E27FC236}">
                  <a16:creationId xmlns:a16="http://schemas.microsoft.com/office/drawing/2014/main" id="{3AE20347-7CA4-5903-0C66-A45FEFEC37AB}"/>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2" name="Google Shape;1085;p78">
              <a:extLst>
                <a:ext uri="{FF2B5EF4-FFF2-40B4-BE49-F238E27FC236}">
                  <a16:creationId xmlns:a16="http://schemas.microsoft.com/office/drawing/2014/main" id="{55B8D1A4-AE05-2D4D-3BF2-084A500EC765}"/>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3" name="Google Shape;1086;p78">
              <a:extLst>
                <a:ext uri="{FF2B5EF4-FFF2-40B4-BE49-F238E27FC236}">
                  <a16:creationId xmlns:a16="http://schemas.microsoft.com/office/drawing/2014/main" id="{D32E3009-19A1-392B-48A5-64DDEF41DAE1}"/>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4" name="Google Shape;1087;p78">
              <a:extLst>
                <a:ext uri="{FF2B5EF4-FFF2-40B4-BE49-F238E27FC236}">
                  <a16:creationId xmlns:a16="http://schemas.microsoft.com/office/drawing/2014/main" id="{F3011C90-BC9F-F3A1-24D6-C0AF0785F443}"/>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5" name="Google Shape;1088;p78">
              <a:extLst>
                <a:ext uri="{FF2B5EF4-FFF2-40B4-BE49-F238E27FC236}">
                  <a16:creationId xmlns:a16="http://schemas.microsoft.com/office/drawing/2014/main" id="{33CD1F47-A905-051C-AC89-02A6F6CF6162}"/>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6" name="Google Shape;1089;p78">
              <a:extLst>
                <a:ext uri="{FF2B5EF4-FFF2-40B4-BE49-F238E27FC236}">
                  <a16:creationId xmlns:a16="http://schemas.microsoft.com/office/drawing/2014/main" id="{F1C059B7-D0AF-C301-47ED-0526F0EDDA44}"/>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7" name="Google Shape;1090;p78">
              <a:extLst>
                <a:ext uri="{FF2B5EF4-FFF2-40B4-BE49-F238E27FC236}">
                  <a16:creationId xmlns:a16="http://schemas.microsoft.com/office/drawing/2014/main" id="{323228F3-3B03-496A-9A99-B2010DEF820F}"/>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8" name="Google Shape;1091;p78">
              <a:extLst>
                <a:ext uri="{FF2B5EF4-FFF2-40B4-BE49-F238E27FC236}">
                  <a16:creationId xmlns:a16="http://schemas.microsoft.com/office/drawing/2014/main" id="{4B270AA2-CACD-A7D5-47E1-890E51004E2D}"/>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39" name="Google Shape;1092;p78">
              <a:extLst>
                <a:ext uri="{FF2B5EF4-FFF2-40B4-BE49-F238E27FC236}">
                  <a16:creationId xmlns:a16="http://schemas.microsoft.com/office/drawing/2014/main" id="{C93C4810-0C36-5824-064A-DDA02A3BC11D}"/>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0" name="Google Shape;1093;p78">
              <a:extLst>
                <a:ext uri="{FF2B5EF4-FFF2-40B4-BE49-F238E27FC236}">
                  <a16:creationId xmlns:a16="http://schemas.microsoft.com/office/drawing/2014/main" id="{2AEEBB3A-80BE-8854-B903-59864695F867}"/>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1" name="Google Shape;1094;p78">
              <a:extLst>
                <a:ext uri="{FF2B5EF4-FFF2-40B4-BE49-F238E27FC236}">
                  <a16:creationId xmlns:a16="http://schemas.microsoft.com/office/drawing/2014/main" id="{E013652C-31A0-2BBE-818F-B86628A5C119}"/>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2" name="Google Shape;1095;p78">
              <a:extLst>
                <a:ext uri="{FF2B5EF4-FFF2-40B4-BE49-F238E27FC236}">
                  <a16:creationId xmlns:a16="http://schemas.microsoft.com/office/drawing/2014/main" id="{76D6917C-618C-15B8-FC8D-FC63D093FD96}"/>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3" name="Google Shape;1096;p78">
              <a:extLst>
                <a:ext uri="{FF2B5EF4-FFF2-40B4-BE49-F238E27FC236}">
                  <a16:creationId xmlns:a16="http://schemas.microsoft.com/office/drawing/2014/main" id="{7191AD55-CE0D-F91C-41D9-507DAC0A9826}"/>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4" name="Google Shape;1097;p78">
              <a:extLst>
                <a:ext uri="{FF2B5EF4-FFF2-40B4-BE49-F238E27FC236}">
                  <a16:creationId xmlns:a16="http://schemas.microsoft.com/office/drawing/2014/main" id="{8A5FC6B9-9268-6E1C-4188-7513E810A24F}"/>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5" name="Google Shape;1098;p78">
              <a:extLst>
                <a:ext uri="{FF2B5EF4-FFF2-40B4-BE49-F238E27FC236}">
                  <a16:creationId xmlns:a16="http://schemas.microsoft.com/office/drawing/2014/main" id="{062E027D-BC89-C925-113E-70A5293C7F87}"/>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6" name="Google Shape;1099;p78">
              <a:extLst>
                <a:ext uri="{FF2B5EF4-FFF2-40B4-BE49-F238E27FC236}">
                  <a16:creationId xmlns:a16="http://schemas.microsoft.com/office/drawing/2014/main" id="{C34A94C5-85B7-BAD9-74AC-41D5630B3D5A}"/>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7" name="Google Shape;1100;p78">
              <a:extLst>
                <a:ext uri="{FF2B5EF4-FFF2-40B4-BE49-F238E27FC236}">
                  <a16:creationId xmlns:a16="http://schemas.microsoft.com/office/drawing/2014/main" id="{173FFC78-0A6E-1A54-8D7E-C99DA4872550}"/>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8" name="Google Shape;1101;p78">
              <a:extLst>
                <a:ext uri="{FF2B5EF4-FFF2-40B4-BE49-F238E27FC236}">
                  <a16:creationId xmlns:a16="http://schemas.microsoft.com/office/drawing/2014/main" id="{0E1F50B1-6F8C-B37E-3453-D10CA9ADCEAA}"/>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49" name="Google Shape;1102;p78">
              <a:extLst>
                <a:ext uri="{FF2B5EF4-FFF2-40B4-BE49-F238E27FC236}">
                  <a16:creationId xmlns:a16="http://schemas.microsoft.com/office/drawing/2014/main" id="{9AE716EA-0DAA-E00A-67BB-B7C9345450CA}"/>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0" name="Google Shape;1103;p78">
              <a:extLst>
                <a:ext uri="{FF2B5EF4-FFF2-40B4-BE49-F238E27FC236}">
                  <a16:creationId xmlns:a16="http://schemas.microsoft.com/office/drawing/2014/main" id="{67A516B8-528C-AC32-D859-8F13B4DBF307}"/>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1" name="Google Shape;1104;p78">
              <a:extLst>
                <a:ext uri="{FF2B5EF4-FFF2-40B4-BE49-F238E27FC236}">
                  <a16:creationId xmlns:a16="http://schemas.microsoft.com/office/drawing/2014/main" id="{272EE27D-5A55-E4F7-3BDD-2378AD941644}"/>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2" name="Google Shape;1105;p78">
              <a:extLst>
                <a:ext uri="{FF2B5EF4-FFF2-40B4-BE49-F238E27FC236}">
                  <a16:creationId xmlns:a16="http://schemas.microsoft.com/office/drawing/2014/main" id="{3F0A00B0-E641-278E-A1A9-94A5150722AF}"/>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3" name="Google Shape;1106;p78">
              <a:extLst>
                <a:ext uri="{FF2B5EF4-FFF2-40B4-BE49-F238E27FC236}">
                  <a16:creationId xmlns:a16="http://schemas.microsoft.com/office/drawing/2014/main" id="{946E1C7F-F5FA-C706-E7B1-9E67143965B3}"/>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4" name="Google Shape;1107;p78">
              <a:extLst>
                <a:ext uri="{FF2B5EF4-FFF2-40B4-BE49-F238E27FC236}">
                  <a16:creationId xmlns:a16="http://schemas.microsoft.com/office/drawing/2014/main" id="{144B271E-FC45-318B-7084-417A2DE40EB7}"/>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5" name="Google Shape;1108;p78">
              <a:extLst>
                <a:ext uri="{FF2B5EF4-FFF2-40B4-BE49-F238E27FC236}">
                  <a16:creationId xmlns:a16="http://schemas.microsoft.com/office/drawing/2014/main" id="{36F3C2A3-DD82-78F0-8704-FDF32AFEF14F}"/>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6" name="Google Shape;1109;p78">
              <a:extLst>
                <a:ext uri="{FF2B5EF4-FFF2-40B4-BE49-F238E27FC236}">
                  <a16:creationId xmlns:a16="http://schemas.microsoft.com/office/drawing/2014/main" id="{134DEBAA-830A-0466-4738-90C0F3AA0268}"/>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7" name="Google Shape;1110;p78">
              <a:extLst>
                <a:ext uri="{FF2B5EF4-FFF2-40B4-BE49-F238E27FC236}">
                  <a16:creationId xmlns:a16="http://schemas.microsoft.com/office/drawing/2014/main" id="{294AF73F-4623-1562-DD9C-05F30D706723}"/>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58" name="Google Shape;1111;p78">
              <a:extLst>
                <a:ext uri="{FF2B5EF4-FFF2-40B4-BE49-F238E27FC236}">
                  <a16:creationId xmlns:a16="http://schemas.microsoft.com/office/drawing/2014/main" id="{5401B761-524B-C1B4-0C80-664A4296D712}"/>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grpSp>
      <p:grpSp>
        <p:nvGrpSpPr>
          <p:cNvPr id="359" name="Google Shape;1033;p78">
            <a:extLst>
              <a:ext uri="{FF2B5EF4-FFF2-40B4-BE49-F238E27FC236}">
                <a16:creationId xmlns:a16="http://schemas.microsoft.com/office/drawing/2014/main" id="{821C9402-C836-1360-52A6-0EF23C27AD36}"/>
              </a:ext>
            </a:extLst>
          </p:cNvPr>
          <p:cNvGrpSpPr/>
          <p:nvPr/>
        </p:nvGrpSpPr>
        <p:grpSpPr>
          <a:xfrm>
            <a:off x="854900" y="3494974"/>
            <a:ext cx="212497" cy="175761"/>
            <a:chOff x="4943575" y="2516350"/>
            <a:chExt cx="98675" cy="81700"/>
          </a:xfrm>
          <a:solidFill>
            <a:srgbClr val="CCFF33"/>
          </a:solidFill>
        </p:grpSpPr>
        <p:sp>
          <p:nvSpPr>
            <p:cNvPr id="360" name="Google Shape;1034;p78">
              <a:extLst>
                <a:ext uri="{FF2B5EF4-FFF2-40B4-BE49-F238E27FC236}">
                  <a16:creationId xmlns:a16="http://schemas.microsoft.com/office/drawing/2014/main" id="{881A16ED-A66F-8359-48C1-D5B619E22E29}"/>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1" name="Google Shape;1035;p78">
              <a:extLst>
                <a:ext uri="{FF2B5EF4-FFF2-40B4-BE49-F238E27FC236}">
                  <a16:creationId xmlns:a16="http://schemas.microsoft.com/office/drawing/2014/main" id="{6968058A-9DBC-55D8-E343-0EC17F43FADA}"/>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2" name="Google Shape;1036;p78">
              <a:extLst>
                <a:ext uri="{FF2B5EF4-FFF2-40B4-BE49-F238E27FC236}">
                  <a16:creationId xmlns:a16="http://schemas.microsoft.com/office/drawing/2014/main" id="{F88890D2-8CCA-D749-ABD0-E31F58FFC957}"/>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3" name="Google Shape;1037;p78">
              <a:extLst>
                <a:ext uri="{FF2B5EF4-FFF2-40B4-BE49-F238E27FC236}">
                  <a16:creationId xmlns:a16="http://schemas.microsoft.com/office/drawing/2014/main" id="{CC0EB65E-7DD1-8319-9CE1-F4A219A63384}"/>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4" name="Google Shape;1038;p78">
              <a:extLst>
                <a:ext uri="{FF2B5EF4-FFF2-40B4-BE49-F238E27FC236}">
                  <a16:creationId xmlns:a16="http://schemas.microsoft.com/office/drawing/2014/main" id="{C4FE263D-BD44-EECB-AD40-B9B3395B80DE}"/>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5" name="Google Shape;1039;p78">
              <a:extLst>
                <a:ext uri="{FF2B5EF4-FFF2-40B4-BE49-F238E27FC236}">
                  <a16:creationId xmlns:a16="http://schemas.microsoft.com/office/drawing/2014/main" id="{3838CF7A-D112-D331-5AD8-AAACE7267B84}"/>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6" name="Google Shape;1040;p78">
              <a:extLst>
                <a:ext uri="{FF2B5EF4-FFF2-40B4-BE49-F238E27FC236}">
                  <a16:creationId xmlns:a16="http://schemas.microsoft.com/office/drawing/2014/main" id="{7F5F62D8-A900-4B7F-3284-167654E573E5}"/>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7" name="Google Shape;1041;p78">
              <a:extLst>
                <a:ext uri="{FF2B5EF4-FFF2-40B4-BE49-F238E27FC236}">
                  <a16:creationId xmlns:a16="http://schemas.microsoft.com/office/drawing/2014/main" id="{BB8AA66A-A51D-B628-CA0B-1F3B419F9500}"/>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8" name="Google Shape;1042;p78">
              <a:extLst>
                <a:ext uri="{FF2B5EF4-FFF2-40B4-BE49-F238E27FC236}">
                  <a16:creationId xmlns:a16="http://schemas.microsoft.com/office/drawing/2014/main" id="{B8A1E99A-C4D7-6D52-1D6A-E6ECCD95FBE5}"/>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69" name="Google Shape;1043;p78">
              <a:extLst>
                <a:ext uri="{FF2B5EF4-FFF2-40B4-BE49-F238E27FC236}">
                  <a16:creationId xmlns:a16="http://schemas.microsoft.com/office/drawing/2014/main" id="{F91FE9B6-E215-84B5-F579-74904BBECD2C}"/>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0" name="Google Shape;1044;p78">
              <a:extLst>
                <a:ext uri="{FF2B5EF4-FFF2-40B4-BE49-F238E27FC236}">
                  <a16:creationId xmlns:a16="http://schemas.microsoft.com/office/drawing/2014/main" id="{9793CE6F-29D2-003C-D6AC-4517B41C4CD0}"/>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1" name="Google Shape;1045;p78">
              <a:extLst>
                <a:ext uri="{FF2B5EF4-FFF2-40B4-BE49-F238E27FC236}">
                  <a16:creationId xmlns:a16="http://schemas.microsoft.com/office/drawing/2014/main" id="{2494F218-67FC-500A-B01A-F08E8E17F128}"/>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2" name="Google Shape;1046;p78">
              <a:extLst>
                <a:ext uri="{FF2B5EF4-FFF2-40B4-BE49-F238E27FC236}">
                  <a16:creationId xmlns:a16="http://schemas.microsoft.com/office/drawing/2014/main" id="{9CF66FBC-3C8C-CE36-3501-EB4A45CC0063}"/>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3" name="Google Shape;1047;p78">
              <a:extLst>
                <a:ext uri="{FF2B5EF4-FFF2-40B4-BE49-F238E27FC236}">
                  <a16:creationId xmlns:a16="http://schemas.microsoft.com/office/drawing/2014/main" id="{E7CC6ABA-BFA9-C1A5-A83A-26F7E75AFA82}"/>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4" name="Google Shape;1048;p78">
              <a:extLst>
                <a:ext uri="{FF2B5EF4-FFF2-40B4-BE49-F238E27FC236}">
                  <a16:creationId xmlns:a16="http://schemas.microsoft.com/office/drawing/2014/main" id="{E273EFF7-BD6C-4A04-2D03-C9E73303C421}"/>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5" name="Google Shape;1049;p78">
              <a:extLst>
                <a:ext uri="{FF2B5EF4-FFF2-40B4-BE49-F238E27FC236}">
                  <a16:creationId xmlns:a16="http://schemas.microsoft.com/office/drawing/2014/main" id="{7C407D81-7192-BA80-69C8-0D8AE11000BF}"/>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6" name="Google Shape;1050;p78">
              <a:extLst>
                <a:ext uri="{FF2B5EF4-FFF2-40B4-BE49-F238E27FC236}">
                  <a16:creationId xmlns:a16="http://schemas.microsoft.com/office/drawing/2014/main" id="{7FA96EDB-A5E5-4EA9-AD00-C99998CB7E34}"/>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7" name="Google Shape;1051;p78">
              <a:extLst>
                <a:ext uri="{FF2B5EF4-FFF2-40B4-BE49-F238E27FC236}">
                  <a16:creationId xmlns:a16="http://schemas.microsoft.com/office/drawing/2014/main" id="{CD5A20EF-F663-2F52-1E5C-9D69B0657BC1}"/>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8" name="Google Shape;1052;p78">
              <a:extLst>
                <a:ext uri="{FF2B5EF4-FFF2-40B4-BE49-F238E27FC236}">
                  <a16:creationId xmlns:a16="http://schemas.microsoft.com/office/drawing/2014/main" id="{0872899A-D38C-E75A-02B9-777119C44EE3}"/>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79" name="Google Shape;1053;p78">
              <a:extLst>
                <a:ext uri="{FF2B5EF4-FFF2-40B4-BE49-F238E27FC236}">
                  <a16:creationId xmlns:a16="http://schemas.microsoft.com/office/drawing/2014/main" id="{DA411DD0-7316-B98B-0542-116BF89124AF}"/>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0" name="Google Shape;1054;p78">
              <a:extLst>
                <a:ext uri="{FF2B5EF4-FFF2-40B4-BE49-F238E27FC236}">
                  <a16:creationId xmlns:a16="http://schemas.microsoft.com/office/drawing/2014/main" id="{EB45FA17-F500-B202-CAFA-E3D2E68B766B}"/>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1" name="Google Shape;1055;p78">
              <a:extLst>
                <a:ext uri="{FF2B5EF4-FFF2-40B4-BE49-F238E27FC236}">
                  <a16:creationId xmlns:a16="http://schemas.microsoft.com/office/drawing/2014/main" id="{6E543017-A940-2E94-D3AF-DFBC70B8E891}"/>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2" name="Google Shape;1056;p78">
              <a:extLst>
                <a:ext uri="{FF2B5EF4-FFF2-40B4-BE49-F238E27FC236}">
                  <a16:creationId xmlns:a16="http://schemas.microsoft.com/office/drawing/2014/main" id="{BF74941E-C137-D3EC-6E06-E3DCD4DED6F1}"/>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3" name="Google Shape;1057;p78">
              <a:extLst>
                <a:ext uri="{FF2B5EF4-FFF2-40B4-BE49-F238E27FC236}">
                  <a16:creationId xmlns:a16="http://schemas.microsoft.com/office/drawing/2014/main" id="{47C84766-1B62-4C06-6CAD-20DEC7B18F0C}"/>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4" name="Google Shape;1058;p78">
              <a:extLst>
                <a:ext uri="{FF2B5EF4-FFF2-40B4-BE49-F238E27FC236}">
                  <a16:creationId xmlns:a16="http://schemas.microsoft.com/office/drawing/2014/main" id="{B098C868-578C-91B0-C1E8-CBEFF51DF6FC}"/>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5" name="Google Shape;1059;p78">
              <a:extLst>
                <a:ext uri="{FF2B5EF4-FFF2-40B4-BE49-F238E27FC236}">
                  <a16:creationId xmlns:a16="http://schemas.microsoft.com/office/drawing/2014/main" id="{AB2C7F21-9099-888F-934B-C7015CF5895B}"/>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6" name="Google Shape;1060;p78">
              <a:extLst>
                <a:ext uri="{FF2B5EF4-FFF2-40B4-BE49-F238E27FC236}">
                  <a16:creationId xmlns:a16="http://schemas.microsoft.com/office/drawing/2014/main" id="{7B7521A2-8FD3-AA9B-9CCC-3ECF0AC0766B}"/>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7" name="Google Shape;1061;p78">
              <a:extLst>
                <a:ext uri="{FF2B5EF4-FFF2-40B4-BE49-F238E27FC236}">
                  <a16:creationId xmlns:a16="http://schemas.microsoft.com/office/drawing/2014/main" id="{11D8387C-D49D-3E83-3636-EE64EDBC120A}"/>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8" name="Google Shape;1062;p78">
              <a:extLst>
                <a:ext uri="{FF2B5EF4-FFF2-40B4-BE49-F238E27FC236}">
                  <a16:creationId xmlns:a16="http://schemas.microsoft.com/office/drawing/2014/main" id="{307FF295-6DF6-9FD6-80F7-44FAFF49A175}"/>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89" name="Google Shape;1063;p78">
              <a:extLst>
                <a:ext uri="{FF2B5EF4-FFF2-40B4-BE49-F238E27FC236}">
                  <a16:creationId xmlns:a16="http://schemas.microsoft.com/office/drawing/2014/main" id="{73FE35E4-56D2-B151-F695-BB28C66572FC}"/>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0" name="Google Shape;1064;p78">
              <a:extLst>
                <a:ext uri="{FF2B5EF4-FFF2-40B4-BE49-F238E27FC236}">
                  <a16:creationId xmlns:a16="http://schemas.microsoft.com/office/drawing/2014/main" id="{5E421538-FBF0-7B3A-DF76-061A8EEAD9FD}"/>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1" name="Google Shape;1065;p78">
              <a:extLst>
                <a:ext uri="{FF2B5EF4-FFF2-40B4-BE49-F238E27FC236}">
                  <a16:creationId xmlns:a16="http://schemas.microsoft.com/office/drawing/2014/main" id="{B6256650-8AB4-4FDE-104E-24E2570B157C}"/>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2" name="Google Shape;1066;p78">
              <a:extLst>
                <a:ext uri="{FF2B5EF4-FFF2-40B4-BE49-F238E27FC236}">
                  <a16:creationId xmlns:a16="http://schemas.microsoft.com/office/drawing/2014/main" id="{4B881257-A900-B911-95AD-1EB4E7E7E692}"/>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3" name="Google Shape;1067;p78">
              <a:extLst>
                <a:ext uri="{FF2B5EF4-FFF2-40B4-BE49-F238E27FC236}">
                  <a16:creationId xmlns:a16="http://schemas.microsoft.com/office/drawing/2014/main" id="{C2B0A03D-FC78-5DB6-33C0-1CFDA77B0D23}"/>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4" name="Google Shape;1068;p78">
              <a:extLst>
                <a:ext uri="{FF2B5EF4-FFF2-40B4-BE49-F238E27FC236}">
                  <a16:creationId xmlns:a16="http://schemas.microsoft.com/office/drawing/2014/main" id="{96603933-01B3-BE9E-F163-B971EA02AC45}"/>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5" name="Google Shape;1069;p78">
              <a:extLst>
                <a:ext uri="{FF2B5EF4-FFF2-40B4-BE49-F238E27FC236}">
                  <a16:creationId xmlns:a16="http://schemas.microsoft.com/office/drawing/2014/main" id="{4E28FE2E-6FE4-E9E4-67BA-ADE67C85B9C9}"/>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6" name="Google Shape;1070;p78">
              <a:extLst>
                <a:ext uri="{FF2B5EF4-FFF2-40B4-BE49-F238E27FC236}">
                  <a16:creationId xmlns:a16="http://schemas.microsoft.com/office/drawing/2014/main" id="{EF215ED2-AC77-B291-E8A3-BD6435CD99BF}"/>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7" name="Google Shape;1071;p78">
              <a:extLst>
                <a:ext uri="{FF2B5EF4-FFF2-40B4-BE49-F238E27FC236}">
                  <a16:creationId xmlns:a16="http://schemas.microsoft.com/office/drawing/2014/main" id="{29483D84-28C1-D785-4E03-80699C544474}"/>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8" name="Google Shape;1072;p78">
              <a:extLst>
                <a:ext uri="{FF2B5EF4-FFF2-40B4-BE49-F238E27FC236}">
                  <a16:creationId xmlns:a16="http://schemas.microsoft.com/office/drawing/2014/main" id="{00F9FA25-65D2-4716-25D0-F68910C59BA7}"/>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399" name="Google Shape;1073;p78">
              <a:extLst>
                <a:ext uri="{FF2B5EF4-FFF2-40B4-BE49-F238E27FC236}">
                  <a16:creationId xmlns:a16="http://schemas.microsoft.com/office/drawing/2014/main" id="{0E6F3FBB-351C-A721-7CEB-9E3E3AF8136E}"/>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0" name="Google Shape;1074;p78">
              <a:extLst>
                <a:ext uri="{FF2B5EF4-FFF2-40B4-BE49-F238E27FC236}">
                  <a16:creationId xmlns:a16="http://schemas.microsoft.com/office/drawing/2014/main" id="{D99B2CE3-FB67-90F2-22B6-811922965FC7}"/>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1" name="Google Shape;1075;p78">
              <a:extLst>
                <a:ext uri="{FF2B5EF4-FFF2-40B4-BE49-F238E27FC236}">
                  <a16:creationId xmlns:a16="http://schemas.microsoft.com/office/drawing/2014/main" id="{5DCECD69-01A2-DA86-B9B4-B7B695F4E70C}"/>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2" name="Google Shape;1076;p78">
              <a:extLst>
                <a:ext uri="{FF2B5EF4-FFF2-40B4-BE49-F238E27FC236}">
                  <a16:creationId xmlns:a16="http://schemas.microsoft.com/office/drawing/2014/main" id="{4CF70A09-DFA4-30C7-F397-C1A76D874026}"/>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3" name="Google Shape;1077;p78">
              <a:extLst>
                <a:ext uri="{FF2B5EF4-FFF2-40B4-BE49-F238E27FC236}">
                  <a16:creationId xmlns:a16="http://schemas.microsoft.com/office/drawing/2014/main" id="{EB0F8702-9E16-11E7-141B-208C9646CE61}"/>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4" name="Google Shape;1078;p78">
              <a:extLst>
                <a:ext uri="{FF2B5EF4-FFF2-40B4-BE49-F238E27FC236}">
                  <a16:creationId xmlns:a16="http://schemas.microsoft.com/office/drawing/2014/main" id="{37FB7686-D646-7649-5A6B-D1F3366A81BB}"/>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5" name="Google Shape;1079;p78">
              <a:extLst>
                <a:ext uri="{FF2B5EF4-FFF2-40B4-BE49-F238E27FC236}">
                  <a16:creationId xmlns:a16="http://schemas.microsoft.com/office/drawing/2014/main" id="{16F96805-E1D2-6F6C-1BB8-AEB834AB8578}"/>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6" name="Google Shape;1080;p78">
              <a:extLst>
                <a:ext uri="{FF2B5EF4-FFF2-40B4-BE49-F238E27FC236}">
                  <a16:creationId xmlns:a16="http://schemas.microsoft.com/office/drawing/2014/main" id="{7F5520B2-46FE-4161-4434-8DD95847ED7B}"/>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7" name="Google Shape;1081;p78">
              <a:extLst>
                <a:ext uri="{FF2B5EF4-FFF2-40B4-BE49-F238E27FC236}">
                  <a16:creationId xmlns:a16="http://schemas.microsoft.com/office/drawing/2014/main" id="{64E92F15-3199-55BA-0059-F585FF34A946}"/>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8" name="Google Shape;1082;p78">
              <a:extLst>
                <a:ext uri="{FF2B5EF4-FFF2-40B4-BE49-F238E27FC236}">
                  <a16:creationId xmlns:a16="http://schemas.microsoft.com/office/drawing/2014/main" id="{91E5237E-9983-FDDC-7687-36BFD3DB9C34}"/>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09" name="Google Shape;1083;p78">
              <a:extLst>
                <a:ext uri="{FF2B5EF4-FFF2-40B4-BE49-F238E27FC236}">
                  <a16:creationId xmlns:a16="http://schemas.microsoft.com/office/drawing/2014/main" id="{41ADA160-1557-8E1B-977E-D2CF79BEEB7E}"/>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0" name="Google Shape;1084;p78">
              <a:extLst>
                <a:ext uri="{FF2B5EF4-FFF2-40B4-BE49-F238E27FC236}">
                  <a16:creationId xmlns:a16="http://schemas.microsoft.com/office/drawing/2014/main" id="{9D122A3F-3263-E2A6-9C69-7E2CD4380E50}"/>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1" name="Google Shape;1085;p78">
              <a:extLst>
                <a:ext uri="{FF2B5EF4-FFF2-40B4-BE49-F238E27FC236}">
                  <a16:creationId xmlns:a16="http://schemas.microsoft.com/office/drawing/2014/main" id="{AF168EFA-D96A-9E17-79AF-099137B662E1}"/>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2" name="Google Shape;1086;p78">
              <a:extLst>
                <a:ext uri="{FF2B5EF4-FFF2-40B4-BE49-F238E27FC236}">
                  <a16:creationId xmlns:a16="http://schemas.microsoft.com/office/drawing/2014/main" id="{30D58225-2647-A47B-54FC-0CABDD411856}"/>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3" name="Google Shape;1087;p78">
              <a:extLst>
                <a:ext uri="{FF2B5EF4-FFF2-40B4-BE49-F238E27FC236}">
                  <a16:creationId xmlns:a16="http://schemas.microsoft.com/office/drawing/2014/main" id="{D3A3E2B4-E615-6A9F-59FB-FE3FFFB066C3}"/>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4" name="Google Shape;1088;p78">
              <a:extLst>
                <a:ext uri="{FF2B5EF4-FFF2-40B4-BE49-F238E27FC236}">
                  <a16:creationId xmlns:a16="http://schemas.microsoft.com/office/drawing/2014/main" id="{94077FDF-5D49-58E4-354C-9C50A510F847}"/>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5" name="Google Shape;1089;p78">
              <a:extLst>
                <a:ext uri="{FF2B5EF4-FFF2-40B4-BE49-F238E27FC236}">
                  <a16:creationId xmlns:a16="http://schemas.microsoft.com/office/drawing/2014/main" id="{2036CFF5-10C5-F696-E0E4-2CCEDD8045D8}"/>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6" name="Google Shape;1090;p78">
              <a:extLst>
                <a:ext uri="{FF2B5EF4-FFF2-40B4-BE49-F238E27FC236}">
                  <a16:creationId xmlns:a16="http://schemas.microsoft.com/office/drawing/2014/main" id="{E7633710-53B8-AD7D-9012-E8D65DA5723A}"/>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7" name="Google Shape;1091;p78">
              <a:extLst>
                <a:ext uri="{FF2B5EF4-FFF2-40B4-BE49-F238E27FC236}">
                  <a16:creationId xmlns:a16="http://schemas.microsoft.com/office/drawing/2014/main" id="{FA957FAA-8F2D-0931-0F8C-601DA5D5D43C}"/>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8" name="Google Shape;1092;p78">
              <a:extLst>
                <a:ext uri="{FF2B5EF4-FFF2-40B4-BE49-F238E27FC236}">
                  <a16:creationId xmlns:a16="http://schemas.microsoft.com/office/drawing/2014/main" id="{BED1E2E4-AE64-8225-B3B5-5F8601689D5B}"/>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19" name="Google Shape;1093;p78">
              <a:extLst>
                <a:ext uri="{FF2B5EF4-FFF2-40B4-BE49-F238E27FC236}">
                  <a16:creationId xmlns:a16="http://schemas.microsoft.com/office/drawing/2014/main" id="{B7ACFF87-059C-A01B-4F01-483D72080EE9}"/>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0" name="Google Shape;1094;p78">
              <a:extLst>
                <a:ext uri="{FF2B5EF4-FFF2-40B4-BE49-F238E27FC236}">
                  <a16:creationId xmlns:a16="http://schemas.microsoft.com/office/drawing/2014/main" id="{2705CBD0-3019-580E-9962-9DBBFE0DA519}"/>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1" name="Google Shape;1095;p78">
              <a:extLst>
                <a:ext uri="{FF2B5EF4-FFF2-40B4-BE49-F238E27FC236}">
                  <a16:creationId xmlns:a16="http://schemas.microsoft.com/office/drawing/2014/main" id="{EEC7EE82-3506-D9CD-FDA7-7151728CD5D9}"/>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2" name="Google Shape;1096;p78">
              <a:extLst>
                <a:ext uri="{FF2B5EF4-FFF2-40B4-BE49-F238E27FC236}">
                  <a16:creationId xmlns:a16="http://schemas.microsoft.com/office/drawing/2014/main" id="{BEBC9075-FC76-3DA9-A33A-7FB13146CD48}"/>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3" name="Google Shape;1097;p78">
              <a:extLst>
                <a:ext uri="{FF2B5EF4-FFF2-40B4-BE49-F238E27FC236}">
                  <a16:creationId xmlns:a16="http://schemas.microsoft.com/office/drawing/2014/main" id="{D7A13963-7D9C-765E-FB54-FDCC83AFC647}"/>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4" name="Google Shape;1098;p78">
              <a:extLst>
                <a:ext uri="{FF2B5EF4-FFF2-40B4-BE49-F238E27FC236}">
                  <a16:creationId xmlns:a16="http://schemas.microsoft.com/office/drawing/2014/main" id="{4C3F112B-0265-1031-7FBF-D193278A7183}"/>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5" name="Google Shape;1099;p78">
              <a:extLst>
                <a:ext uri="{FF2B5EF4-FFF2-40B4-BE49-F238E27FC236}">
                  <a16:creationId xmlns:a16="http://schemas.microsoft.com/office/drawing/2014/main" id="{EB6F7A14-4463-02B5-8AC1-2137FD4F986A}"/>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6" name="Google Shape;1100;p78">
              <a:extLst>
                <a:ext uri="{FF2B5EF4-FFF2-40B4-BE49-F238E27FC236}">
                  <a16:creationId xmlns:a16="http://schemas.microsoft.com/office/drawing/2014/main" id="{3A5C7C56-2C76-85C8-B0D9-CA97BD8BA6F5}"/>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7" name="Google Shape;1101;p78">
              <a:extLst>
                <a:ext uri="{FF2B5EF4-FFF2-40B4-BE49-F238E27FC236}">
                  <a16:creationId xmlns:a16="http://schemas.microsoft.com/office/drawing/2014/main" id="{37F9D201-9093-8DBA-31D4-57FC81BB25C5}"/>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8" name="Google Shape;1102;p78">
              <a:extLst>
                <a:ext uri="{FF2B5EF4-FFF2-40B4-BE49-F238E27FC236}">
                  <a16:creationId xmlns:a16="http://schemas.microsoft.com/office/drawing/2014/main" id="{10CFAC1C-AA4A-6345-1EC6-9C4CC312F96B}"/>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29" name="Google Shape;1103;p78">
              <a:extLst>
                <a:ext uri="{FF2B5EF4-FFF2-40B4-BE49-F238E27FC236}">
                  <a16:creationId xmlns:a16="http://schemas.microsoft.com/office/drawing/2014/main" id="{9D836214-97F2-82F4-7D6E-2541E01D5AC6}"/>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0" name="Google Shape;1104;p78">
              <a:extLst>
                <a:ext uri="{FF2B5EF4-FFF2-40B4-BE49-F238E27FC236}">
                  <a16:creationId xmlns:a16="http://schemas.microsoft.com/office/drawing/2014/main" id="{CD42CA35-7640-74C3-6489-AC0D3EBC3B3A}"/>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1" name="Google Shape;1105;p78">
              <a:extLst>
                <a:ext uri="{FF2B5EF4-FFF2-40B4-BE49-F238E27FC236}">
                  <a16:creationId xmlns:a16="http://schemas.microsoft.com/office/drawing/2014/main" id="{E8FC6B4E-7E73-8621-997B-C5F7DC59A4EB}"/>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2" name="Google Shape;1106;p78">
              <a:extLst>
                <a:ext uri="{FF2B5EF4-FFF2-40B4-BE49-F238E27FC236}">
                  <a16:creationId xmlns:a16="http://schemas.microsoft.com/office/drawing/2014/main" id="{601C3659-14D9-3FBD-7F25-45C2616A7799}"/>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3" name="Google Shape;1107;p78">
              <a:extLst>
                <a:ext uri="{FF2B5EF4-FFF2-40B4-BE49-F238E27FC236}">
                  <a16:creationId xmlns:a16="http://schemas.microsoft.com/office/drawing/2014/main" id="{CB5B31FC-D8FB-3E29-843A-CCFBDE46370D}"/>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4" name="Google Shape;1108;p78">
              <a:extLst>
                <a:ext uri="{FF2B5EF4-FFF2-40B4-BE49-F238E27FC236}">
                  <a16:creationId xmlns:a16="http://schemas.microsoft.com/office/drawing/2014/main" id="{CB02AF2B-BE54-4A0D-9278-A4790D1E2D44}"/>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5" name="Google Shape;1109;p78">
              <a:extLst>
                <a:ext uri="{FF2B5EF4-FFF2-40B4-BE49-F238E27FC236}">
                  <a16:creationId xmlns:a16="http://schemas.microsoft.com/office/drawing/2014/main" id="{EDA8D33E-A960-E1F4-9360-CA270FEBBCF5}"/>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6" name="Google Shape;1110;p78">
              <a:extLst>
                <a:ext uri="{FF2B5EF4-FFF2-40B4-BE49-F238E27FC236}">
                  <a16:creationId xmlns:a16="http://schemas.microsoft.com/office/drawing/2014/main" id="{DE6184DE-6739-1994-A4EF-38A5931F8EEA}"/>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sp>
          <p:nvSpPr>
            <p:cNvPr id="437" name="Google Shape;1111;p78">
              <a:extLst>
                <a:ext uri="{FF2B5EF4-FFF2-40B4-BE49-F238E27FC236}">
                  <a16:creationId xmlns:a16="http://schemas.microsoft.com/office/drawing/2014/main" id="{E5B62B59-4CCB-6990-33F9-62F528ED9787}"/>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CCFF33"/>
                </a:solidFill>
              </a:endParaRPr>
            </a:p>
          </p:txBody>
        </p:sp>
      </p:grpSp>
      <p:sp>
        <p:nvSpPr>
          <p:cNvPr id="277" name="TextBox 276">
            <a:extLst>
              <a:ext uri="{FF2B5EF4-FFF2-40B4-BE49-F238E27FC236}">
                <a16:creationId xmlns:a16="http://schemas.microsoft.com/office/drawing/2014/main" id="{97E224E8-F3C5-AE11-C014-5AEFA5CA8391}"/>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4</a:t>
            </a:r>
            <a:endParaRPr lang="en-IN" dirty="0">
              <a:solidFill>
                <a:srgbClr val="CCFF33"/>
              </a:solidFill>
              <a:latin typeface="Algerian" panose="04020705040A02060702" pitchFamily="82" charset="0"/>
            </a:endParaRPr>
          </a:p>
        </p:txBody>
      </p:sp>
      <p:sp>
        <p:nvSpPr>
          <p:cNvPr id="438" name="TextBox 437">
            <a:extLst>
              <a:ext uri="{FF2B5EF4-FFF2-40B4-BE49-F238E27FC236}">
                <a16:creationId xmlns:a16="http://schemas.microsoft.com/office/drawing/2014/main" id="{DB1A4C91-BF1A-25AB-8324-6C54AA63348C}"/>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5" name="Picture 4" descr="A close up of green lights&#10;&#10;Description automatically generated">
            <a:extLst>
              <a:ext uri="{FF2B5EF4-FFF2-40B4-BE49-F238E27FC236}">
                <a16:creationId xmlns:a16="http://schemas.microsoft.com/office/drawing/2014/main" id="{8AB892DA-A231-3C54-AF1C-EBEDF9323576}"/>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colorTemperature colorTemp="11200"/>
                    </a14:imgEffect>
                    <a14:imgEffect>
                      <a14:brightnessContrast bright="-40000" contrast="20000"/>
                    </a14:imgEffect>
                  </a14:imgLayer>
                </a14:imgProps>
              </a:ext>
            </a:extLst>
          </a:blip>
          <a:srcRect l="-119" t="-346" r="8046" b="1"/>
          <a:stretch/>
        </p:blipFill>
        <p:spPr>
          <a:xfrm>
            <a:off x="-139773" y="-109728"/>
            <a:ext cx="9375648" cy="5352287"/>
          </a:xfrm>
          <a:prstGeom prst="rect">
            <a:avLst/>
          </a:prstGeom>
        </p:spPr>
      </p:pic>
      <p:sp>
        <p:nvSpPr>
          <p:cNvPr id="277" name="Google Shape;27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rgbClr val="CCFF33"/>
                </a:solidFill>
              </a:rPr>
              <a:t>LITERATURE REVIEW</a:t>
            </a:r>
          </a:p>
        </p:txBody>
      </p:sp>
      <p:sp>
        <p:nvSpPr>
          <p:cNvPr id="279" name="Google Shape;279;p44"/>
          <p:cNvSpPr txBox="1">
            <a:spLocks noGrp="1"/>
          </p:cNvSpPr>
          <p:nvPr>
            <p:ph type="subTitle" idx="2"/>
          </p:nvPr>
        </p:nvSpPr>
        <p:spPr>
          <a:xfrm>
            <a:off x="1266626" y="1308650"/>
            <a:ext cx="6146109" cy="1144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N. Alapati et al., “Prediction of Flight-fare using machine learning”</a:t>
            </a:r>
            <a:br>
              <a:rPr lang="en-US" dirty="0"/>
            </a:br>
            <a:r>
              <a:rPr lang="en-US" dirty="0"/>
              <a:t>This study focuses on machine learning models for flight-fare prediction. The paper highlights the effectiveness of ML algorithms in capturing dynamic factors affecting airfare, such as demand and market conditions, to improve fare prediction accuracy.</a:t>
            </a:r>
          </a:p>
        </p:txBody>
      </p:sp>
      <p:sp>
        <p:nvSpPr>
          <p:cNvPr id="2" name="Google Shape;279;p44">
            <a:extLst>
              <a:ext uri="{FF2B5EF4-FFF2-40B4-BE49-F238E27FC236}">
                <a16:creationId xmlns:a16="http://schemas.microsoft.com/office/drawing/2014/main" id="{07131603-ADEB-9A49-C536-2170564CDCE6}"/>
              </a:ext>
            </a:extLst>
          </p:cNvPr>
          <p:cNvSpPr txBox="1">
            <a:spLocks/>
          </p:cNvSpPr>
          <p:nvPr/>
        </p:nvSpPr>
        <p:spPr>
          <a:xfrm>
            <a:off x="1266626" y="2438498"/>
            <a:ext cx="7036125" cy="852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marR="0" indent="0" algn="l" rtl="0">
              <a:spcBef>
                <a:spcPts val="0"/>
              </a:spcBef>
              <a:spcAft>
                <a:spcPts val="0"/>
              </a:spcAft>
            </a:pPr>
            <a:r>
              <a:rPr lang="en-US" b="1" dirty="0"/>
              <a:t>C. K. Gupta et al., “Dynamic Flight Price Prediction Using Machine Learning Algorithms”</a:t>
            </a:r>
            <a:br>
              <a:rPr lang="en-US" dirty="0"/>
            </a:br>
            <a:r>
              <a:rPr lang="en-US" dirty="0"/>
              <a:t>This paper presents a dynamic flight price prediction model that integrates multiple machine learning algorithms to handle rapidly changing factors like route popularity and seasonal trends. It emphasizes the adaptability of the model to real-time pricing data.</a:t>
            </a:r>
            <a:endParaRPr lang="en-IN" dirty="0">
              <a:effectLst/>
            </a:endParaRPr>
          </a:p>
        </p:txBody>
      </p:sp>
      <p:sp>
        <p:nvSpPr>
          <p:cNvPr id="3" name="Google Shape;279;p44">
            <a:extLst>
              <a:ext uri="{FF2B5EF4-FFF2-40B4-BE49-F238E27FC236}">
                <a16:creationId xmlns:a16="http://schemas.microsoft.com/office/drawing/2014/main" id="{E453392B-5C01-6481-B8A0-711A885DFD6E}"/>
              </a:ext>
            </a:extLst>
          </p:cNvPr>
          <p:cNvSpPr txBox="1">
            <a:spLocks/>
          </p:cNvSpPr>
          <p:nvPr/>
        </p:nvSpPr>
        <p:spPr>
          <a:xfrm>
            <a:off x="1266626" y="3583034"/>
            <a:ext cx="7036125" cy="1045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marR="0" indent="0" algn="l" rtl="0">
              <a:spcBef>
                <a:spcPts val="0"/>
              </a:spcBef>
              <a:spcAft>
                <a:spcPts val="0"/>
              </a:spcAft>
            </a:pPr>
            <a:r>
              <a:rPr lang="en-US" b="1" dirty="0"/>
              <a:t>R. </a:t>
            </a:r>
            <a:r>
              <a:rPr lang="en-US" b="1" dirty="0" err="1"/>
              <a:t>Kashef</a:t>
            </a:r>
            <a:r>
              <a:rPr lang="en-US" b="1" dirty="0"/>
              <a:t>, “Forecasting The Price of the Flight Tickets using A Novel Hybrid Learning Model”</a:t>
            </a:r>
            <a:br>
              <a:rPr lang="en-US" dirty="0"/>
            </a:br>
            <a:r>
              <a:rPr lang="en-US" dirty="0"/>
              <a:t>This paper proposes a hybrid learning model, combining traditional statistical methods and machine learning to enhance prediction accuracy. The hybrid approach addresses the limitations of each method, leading to improved airfare forecasting.</a:t>
            </a:r>
            <a:endParaRPr lang="en-IN" dirty="0">
              <a:effectLst/>
            </a:endParaRPr>
          </a:p>
        </p:txBody>
      </p:sp>
      <p:sp>
        <p:nvSpPr>
          <p:cNvPr id="13" name="Google Shape;983;p78">
            <a:extLst>
              <a:ext uri="{FF2B5EF4-FFF2-40B4-BE49-F238E27FC236}">
                <a16:creationId xmlns:a16="http://schemas.microsoft.com/office/drawing/2014/main" id="{79FF5312-7A1C-4503-53E8-3675DCE3220A}"/>
              </a:ext>
            </a:extLst>
          </p:cNvPr>
          <p:cNvSpPr/>
          <p:nvPr/>
        </p:nvSpPr>
        <p:spPr>
          <a:xfrm>
            <a:off x="793151" y="1378036"/>
            <a:ext cx="327171" cy="317322"/>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CCFF3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3;p78">
            <a:extLst>
              <a:ext uri="{FF2B5EF4-FFF2-40B4-BE49-F238E27FC236}">
                <a16:creationId xmlns:a16="http://schemas.microsoft.com/office/drawing/2014/main" id="{AF8E921C-AF99-43D1-8D70-DECC5F89F7F6}"/>
              </a:ext>
            </a:extLst>
          </p:cNvPr>
          <p:cNvSpPr/>
          <p:nvPr/>
        </p:nvSpPr>
        <p:spPr>
          <a:xfrm>
            <a:off x="791809" y="2474003"/>
            <a:ext cx="327171" cy="317322"/>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CCFF3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3;p78">
            <a:extLst>
              <a:ext uri="{FF2B5EF4-FFF2-40B4-BE49-F238E27FC236}">
                <a16:creationId xmlns:a16="http://schemas.microsoft.com/office/drawing/2014/main" id="{2F6A5B20-9CBA-6766-79B7-ED0F2DFDE9DE}"/>
              </a:ext>
            </a:extLst>
          </p:cNvPr>
          <p:cNvSpPr/>
          <p:nvPr/>
        </p:nvSpPr>
        <p:spPr>
          <a:xfrm>
            <a:off x="789125" y="3583034"/>
            <a:ext cx="327171" cy="317322"/>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CCFF3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D7921F4-DF12-0720-E421-82208B4346FA}"/>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5</a:t>
            </a:r>
            <a:endParaRPr lang="en-IN" dirty="0">
              <a:solidFill>
                <a:srgbClr val="CCFF33"/>
              </a:solidFill>
              <a:latin typeface="Algerian" panose="04020705040A02060702" pitchFamily="82" charset="0"/>
            </a:endParaRPr>
          </a:p>
        </p:txBody>
      </p:sp>
      <p:sp>
        <p:nvSpPr>
          <p:cNvPr id="7" name="TextBox 6">
            <a:extLst>
              <a:ext uri="{FF2B5EF4-FFF2-40B4-BE49-F238E27FC236}">
                <a16:creationId xmlns:a16="http://schemas.microsoft.com/office/drawing/2014/main" id="{94FAC1FA-03D2-F13D-15AD-2D99644121D0}"/>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18" name="Picture 17" descr="A green circular pattern on a black background&#10;&#10;Description automatically generated">
            <a:extLst>
              <a:ext uri="{FF2B5EF4-FFF2-40B4-BE49-F238E27FC236}">
                <a16:creationId xmlns:a16="http://schemas.microsoft.com/office/drawing/2014/main" id="{BBE9F308-1E50-E45C-C1E1-CB01DF651FA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brightnessContrast bright="-40000" contrast="20000"/>
                    </a14:imgEffect>
                  </a14:imgLayer>
                </a14:imgProps>
              </a:ext>
            </a:extLst>
          </a:blip>
          <a:stretch>
            <a:fillRect/>
          </a:stretch>
        </p:blipFill>
        <p:spPr>
          <a:xfrm>
            <a:off x="-160084" y="-43767"/>
            <a:ext cx="9993593" cy="5234739"/>
          </a:xfrm>
          <a:prstGeom prst="rect">
            <a:avLst/>
          </a:prstGeom>
        </p:spPr>
      </p:pic>
      <p:sp>
        <p:nvSpPr>
          <p:cNvPr id="286" name="Google Shape;28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rgbClr val="CCFF33"/>
                </a:solidFill>
              </a:rPr>
              <a:t>PROPOSED FRAMEWORK OVERVIEW</a:t>
            </a:r>
          </a:p>
        </p:txBody>
      </p:sp>
      <p:sp>
        <p:nvSpPr>
          <p:cNvPr id="14" name="Google Shape;287;p45">
            <a:extLst>
              <a:ext uri="{FF2B5EF4-FFF2-40B4-BE49-F238E27FC236}">
                <a16:creationId xmlns:a16="http://schemas.microsoft.com/office/drawing/2014/main" id="{1D70DD81-BFCB-87E6-C687-6BA1087A0C40}"/>
              </a:ext>
            </a:extLst>
          </p:cNvPr>
          <p:cNvSpPr txBox="1">
            <a:spLocks noGrp="1"/>
          </p:cNvSpPr>
          <p:nvPr>
            <p:ph type="subTitle" idx="1"/>
          </p:nvPr>
        </p:nvSpPr>
        <p:spPr>
          <a:xfrm>
            <a:off x="2503583" y="1279908"/>
            <a:ext cx="4831273" cy="10580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Combination of GAN and Deep Learning</a:t>
            </a:r>
            <a:r>
              <a:rPr lang="en-US" dirty="0"/>
              <a:t>: The framework integrates Generative Adversarial Networks (GAN) for generating complex airfare scenarios and LSTM-based RNNs for time-series forecasting.</a:t>
            </a:r>
          </a:p>
        </p:txBody>
      </p:sp>
      <p:sp>
        <p:nvSpPr>
          <p:cNvPr id="2" name="Google Shape;287;p45">
            <a:extLst>
              <a:ext uri="{FF2B5EF4-FFF2-40B4-BE49-F238E27FC236}">
                <a16:creationId xmlns:a16="http://schemas.microsoft.com/office/drawing/2014/main" id="{C5CC921F-36CF-4263-192B-D18C57843378}"/>
              </a:ext>
            </a:extLst>
          </p:cNvPr>
          <p:cNvSpPr txBox="1">
            <a:spLocks/>
          </p:cNvSpPr>
          <p:nvPr/>
        </p:nvSpPr>
        <p:spPr>
          <a:xfrm>
            <a:off x="2503582" y="2631893"/>
            <a:ext cx="4831273" cy="1058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indent="0"/>
            <a:r>
              <a:rPr lang="en-US" b="1" dirty="0"/>
              <a:t>Web Engineering</a:t>
            </a:r>
            <a:r>
              <a:rPr lang="en-US" dirty="0"/>
              <a:t>: Real-time updates are possible by using a web-based platform that fetches live data streams and recalibrates predictions instantly.</a:t>
            </a:r>
          </a:p>
        </p:txBody>
      </p:sp>
      <p:sp>
        <p:nvSpPr>
          <p:cNvPr id="5" name="Google Shape;287;p45">
            <a:extLst>
              <a:ext uri="{FF2B5EF4-FFF2-40B4-BE49-F238E27FC236}">
                <a16:creationId xmlns:a16="http://schemas.microsoft.com/office/drawing/2014/main" id="{A98F96F5-DAA9-12DB-BF46-4E5CBBF449F0}"/>
              </a:ext>
            </a:extLst>
          </p:cNvPr>
          <p:cNvSpPr txBox="1">
            <a:spLocks/>
          </p:cNvSpPr>
          <p:nvPr/>
        </p:nvSpPr>
        <p:spPr>
          <a:xfrm>
            <a:off x="2526085" y="3997819"/>
            <a:ext cx="4831273" cy="736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indent="0"/>
            <a:r>
              <a:rPr lang="en-US" b="1" dirty="0"/>
              <a:t>Core Modules</a:t>
            </a:r>
            <a:r>
              <a:rPr lang="en-US" dirty="0"/>
              <a:t>: Includes data preprocessing, generative AI, deep learning, and real-time forecasting as the key functional components.</a:t>
            </a:r>
          </a:p>
        </p:txBody>
      </p:sp>
      <p:grpSp>
        <p:nvGrpSpPr>
          <p:cNvPr id="6" name="Google Shape;852;p78">
            <a:extLst>
              <a:ext uri="{FF2B5EF4-FFF2-40B4-BE49-F238E27FC236}">
                <a16:creationId xmlns:a16="http://schemas.microsoft.com/office/drawing/2014/main" id="{3DF98497-1D7D-6DF4-7393-BBBD04854C71}"/>
              </a:ext>
            </a:extLst>
          </p:cNvPr>
          <p:cNvGrpSpPr/>
          <p:nvPr/>
        </p:nvGrpSpPr>
        <p:grpSpPr>
          <a:xfrm>
            <a:off x="720000" y="1158128"/>
            <a:ext cx="6524186" cy="1209002"/>
            <a:chOff x="4466488" y="4371164"/>
            <a:chExt cx="724950" cy="192480"/>
          </a:xfrm>
        </p:grpSpPr>
        <p:sp>
          <p:nvSpPr>
            <p:cNvPr id="7" name="Google Shape;853;p78">
              <a:extLst>
                <a:ext uri="{FF2B5EF4-FFF2-40B4-BE49-F238E27FC236}">
                  <a16:creationId xmlns:a16="http://schemas.microsoft.com/office/drawing/2014/main" id="{E71D051F-5B8E-C422-384D-22C7426CEC39}"/>
                </a:ext>
              </a:extLst>
            </p:cNvPr>
            <p:cNvSpPr/>
            <p:nvPr/>
          </p:nvSpPr>
          <p:spPr>
            <a:xfrm>
              <a:off x="4466488" y="4371164"/>
              <a:ext cx="90010" cy="91177"/>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54;p78">
              <a:extLst>
                <a:ext uri="{FF2B5EF4-FFF2-40B4-BE49-F238E27FC236}">
                  <a16:creationId xmlns:a16="http://schemas.microsoft.com/office/drawing/2014/main" id="{5F8DFA26-1E45-961A-CE68-7686FBA93B83}"/>
                </a:ext>
              </a:extLst>
            </p:cNvPr>
            <p:cNvSpPr/>
            <p:nvPr/>
          </p:nvSpPr>
          <p:spPr>
            <a:xfrm>
              <a:off x="4499859" y="4406156"/>
              <a:ext cx="121370" cy="113037"/>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855;p78">
              <a:extLst>
                <a:ext uri="{FF2B5EF4-FFF2-40B4-BE49-F238E27FC236}">
                  <a16:creationId xmlns:a16="http://schemas.microsoft.com/office/drawing/2014/main" id="{2BEFCF60-6028-DDF3-1EA3-76E291C22525}"/>
                </a:ext>
              </a:extLst>
            </p:cNvPr>
            <p:cNvSpPr/>
            <p:nvPr/>
          </p:nvSpPr>
          <p:spPr>
            <a:xfrm>
              <a:off x="4549100" y="4383749"/>
              <a:ext cx="642338" cy="17989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287;p45">
            <a:extLst>
              <a:ext uri="{FF2B5EF4-FFF2-40B4-BE49-F238E27FC236}">
                <a16:creationId xmlns:a16="http://schemas.microsoft.com/office/drawing/2014/main" id="{D1692F95-D492-F292-03A4-CACD935F4B41}"/>
              </a:ext>
            </a:extLst>
          </p:cNvPr>
          <p:cNvSpPr txBox="1">
            <a:spLocks/>
          </p:cNvSpPr>
          <p:nvPr/>
        </p:nvSpPr>
        <p:spPr>
          <a:xfrm>
            <a:off x="1348440" y="1358545"/>
            <a:ext cx="287365" cy="478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indent="0"/>
            <a:r>
              <a:rPr lang="en-US" sz="3200" b="1" dirty="0"/>
              <a:t>1</a:t>
            </a:r>
            <a:endParaRPr lang="en-US" dirty="0"/>
          </a:p>
        </p:txBody>
      </p:sp>
      <p:grpSp>
        <p:nvGrpSpPr>
          <p:cNvPr id="11" name="Google Shape;852;p78">
            <a:extLst>
              <a:ext uri="{FF2B5EF4-FFF2-40B4-BE49-F238E27FC236}">
                <a16:creationId xmlns:a16="http://schemas.microsoft.com/office/drawing/2014/main" id="{0009B770-90DD-F247-E98E-74B5254C2360}"/>
              </a:ext>
            </a:extLst>
          </p:cNvPr>
          <p:cNvGrpSpPr/>
          <p:nvPr/>
        </p:nvGrpSpPr>
        <p:grpSpPr>
          <a:xfrm>
            <a:off x="720000" y="2459481"/>
            <a:ext cx="6524186" cy="1209002"/>
            <a:chOff x="4466488" y="4371164"/>
            <a:chExt cx="724950" cy="192480"/>
          </a:xfrm>
        </p:grpSpPr>
        <p:sp>
          <p:nvSpPr>
            <p:cNvPr id="12" name="Google Shape;853;p78">
              <a:extLst>
                <a:ext uri="{FF2B5EF4-FFF2-40B4-BE49-F238E27FC236}">
                  <a16:creationId xmlns:a16="http://schemas.microsoft.com/office/drawing/2014/main" id="{24DBF2DD-4825-AFE5-295F-8512676A8A79}"/>
                </a:ext>
              </a:extLst>
            </p:cNvPr>
            <p:cNvSpPr/>
            <p:nvPr/>
          </p:nvSpPr>
          <p:spPr>
            <a:xfrm>
              <a:off x="4466488" y="4371164"/>
              <a:ext cx="90010" cy="91177"/>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54;p78">
              <a:extLst>
                <a:ext uri="{FF2B5EF4-FFF2-40B4-BE49-F238E27FC236}">
                  <a16:creationId xmlns:a16="http://schemas.microsoft.com/office/drawing/2014/main" id="{D24D4C9D-A8D7-77F3-1CB2-5BAC4856B510}"/>
                </a:ext>
              </a:extLst>
            </p:cNvPr>
            <p:cNvSpPr/>
            <p:nvPr/>
          </p:nvSpPr>
          <p:spPr>
            <a:xfrm>
              <a:off x="4499859" y="4406156"/>
              <a:ext cx="121370" cy="113037"/>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55;p78">
              <a:extLst>
                <a:ext uri="{FF2B5EF4-FFF2-40B4-BE49-F238E27FC236}">
                  <a16:creationId xmlns:a16="http://schemas.microsoft.com/office/drawing/2014/main" id="{9ECAC6B4-FDA0-1962-D83D-75BFCFEFD541}"/>
                </a:ext>
              </a:extLst>
            </p:cNvPr>
            <p:cNvSpPr/>
            <p:nvPr/>
          </p:nvSpPr>
          <p:spPr>
            <a:xfrm>
              <a:off x="4549100" y="4383749"/>
              <a:ext cx="642338" cy="17989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852;p78">
            <a:extLst>
              <a:ext uri="{FF2B5EF4-FFF2-40B4-BE49-F238E27FC236}">
                <a16:creationId xmlns:a16="http://schemas.microsoft.com/office/drawing/2014/main" id="{8EF9BE6E-5C2A-6B61-EFE1-3A992BD48E16}"/>
              </a:ext>
            </a:extLst>
          </p:cNvPr>
          <p:cNvGrpSpPr/>
          <p:nvPr/>
        </p:nvGrpSpPr>
        <p:grpSpPr>
          <a:xfrm>
            <a:off x="720000" y="3760834"/>
            <a:ext cx="6524186" cy="1209002"/>
            <a:chOff x="4466488" y="4371164"/>
            <a:chExt cx="724950" cy="192480"/>
          </a:xfrm>
        </p:grpSpPr>
        <p:sp>
          <p:nvSpPr>
            <p:cNvPr id="21" name="Google Shape;853;p78">
              <a:extLst>
                <a:ext uri="{FF2B5EF4-FFF2-40B4-BE49-F238E27FC236}">
                  <a16:creationId xmlns:a16="http://schemas.microsoft.com/office/drawing/2014/main" id="{F1170472-797D-CB62-EBD7-C5685F71C6D2}"/>
                </a:ext>
              </a:extLst>
            </p:cNvPr>
            <p:cNvSpPr/>
            <p:nvPr/>
          </p:nvSpPr>
          <p:spPr>
            <a:xfrm>
              <a:off x="4466488" y="4371164"/>
              <a:ext cx="90010" cy="91177"/>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854;p78">
              <a:extLst>
                <a:ext uri="{FF2B5EF4-FFF2-40B4-BE49-F238E27FC236}">
                  <a16:creationId xmlns:a16="http://schemas.microsoft.com/office/drawing/2014/main" id="{5ED51A87-AA76-BB0D-ECBA-FBE3F0D438AA}"/>
                </a:ext>
              </a:extLst>
            </p:cNvPr>
            <p:cNvSpPr/>
            <p:nvPr/>
          </p:nvSpPr>
          <p:spPr>
            <a:xfrm>
              <a:off x="4499859" y="4406156"/>
              <a:ext cx="121370" cy="113037"/>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855;p78">
              <a:extLst>
                <a:ext uri="{FF2B5EF4-FFF2-40B4-BE49-F238E27FC236}">
                  <a16:creationId xmlns:a16="http://schemas.microsoft.com/office/drawing/2014/main" id="{853F778B-AF6F-B6A4-839F-966B9042FAC2}"/>
                </a:ext>
              </a:extLst>
            </p:cNvPr>
            <p:cNvSpPr/>
            <p:nvPr/>
          </p:nvSpPr>
          <p:spPr>
            <a:xfrm>
              <a:off x="4549100" y="4383749"/>
              <a:ext cx="642338" cy="17989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 name="Google Shape;287;p45">
            <a:extLst>
              <a:ext uri="{FF2B5EF4-FFF2-40B4-BE49-F238E27FC236}">
                <a16:creationId xmlns:a16="http://schemas.microsoft.com/office/drawing/2014/main" id="{8E40DF7E-63E4-4AB6-2680-6D779FF92A74}"/>
              </a:ext>
            </a:extLst>
          </p:cNvPr>
          <p:cNvSpPr txBox="1">
            <a:spLocks/>
          </p:cNvSpPr>
          <p:nvPr/>
        </p:nvSpPr>
        <p:spPr>
          <a:xfrm>
            <a:off x="1366180" y="2633078"/>
            <a:ext cx="287365" cy="478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indent="0"/>
            <a:r>
              <a:rPr lang="en-US" sz="3200" b="1" dirty="0"/>
              <a:t>2</a:t>
            </a:r>
            <a:endParaRPr lang="en-US" dirty="0"/>
          </a:p>
        </p:txBody>
      </p:sp>
      <p:sp>
        <p:nvSpPr>
          <p:cNvPr id="29" name="Google Shape;287;p45">
            <a:extLst>
              <a:ext uri="{FF2B5EF4-FFF2-40B4-BE49-F238E27FC236}">
                <a16:creationId xmlns:a16="http://schemas.microsoft.com/office/drawing/2014/main" id="{2C8CC8F5-0B22-0EA0-335A-4333DE2FDFA3}"/>
              </a:ext>
            </a:extLst>
          </p:cNvPr>
          <p:cNvSpPr txBox="1">
            <a:spLocks/>
          </p:cNvSpPr>
          <p:nvPr/>
        </p:nvSpPr>
        <p:spPr>
          <a:xfrm>
            <a:off x="1380616" y="3980625"/>
            <a:ext cx="287365" cy="478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indent="0"/>
            <a:r>
              <a:rPr lang="en-US" sz="3200" b="1" dirty="0"/>
              <a:t>3</a:t>
            </a:r>
            <a:endParaRPr lang="en-US" dirty="0"/>
          </a:p>
        </p:txBody>
      </p:sp>
      <p:sp>
        <p:nvSpPr>
          <p:cNvPr id="3" name="TextBox 2">
            <a:extLst>
              <a:ext uri="{FF2B5EF4-FFF2-40B4-BE49-F238E27FC236}">
                <a16:creationId xmlns:a16="http://schemas.microsoft.com/office/drawing/2014/main" id="{0F249F2F-C7A0-2D9F-7FD9-49613AFD6CAF}"/>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6</a:t>
            </a:r>
            <a:endParaRPr lang="en-IN" dirty="0">
              <a:solidFill>
                <a:srgbClr val="CCFF33"/>
              </a:solidFill>
              <a:latin typeface="Algerian" panose="04020705040A02060702" pitchFamily="82" charset="0"/>
            </a:endParaRPr>
          </a:p>
        </p:txBody>
      </p:sp>
      <p:sp>
        <p:nvSpPr>
          <p:cNvPr id="16" name="TextBox 15">
            <a:extLst>
              <a:ext uri="{FF2B5EF4-FFF2-40B4-BE49-F238E27FC236}">
                <a16:creationId xmlns:a16="http://schemas.microsoft.com/office/drawing/2014/main" id="{DA4B873A-4029-552F-0898-52629F23EDE9}"/>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pic>
        <p:nvPicPr>
          <p:cNvPr id="24" name="Picture 23" descr="A calculator and money on a map&#10;&#10;Description automatically generated">
            <a:extLst>
              <a:ext uri="{FF2B5EF4-FFF2-40B4-BE49-F238E27FC236}">
                <a16:creationId xmlns:a16="http://schemas.microsoft.com/office/drawing/2014/main" id="{4F62594A-F89A-DB40-FB0F-5ABF6BB187F0}"/>
              </a:ext>
            </a:extLst>
          </p:cNvPr>
          <p:cNvPicPr>
            <a:picLocks noChangeAspect="1"/>
          </p:cNvPicPr>
          <p:nvPr/>
        </p:nvPicPr>
        <p:blipFill>
          <a:blip r:embed="rId5"/>
          <a:srcRect r="51187"/>
          <a:stretch/>
        </p:blipFill>
        <p:spPr>
          <a:xfrm>
            <a:off x="7278269" y="-43767"/>
            <a:ext cx="2589323" cy="5234740"/>
          </a:xfrm>
          <a:prstGeom prst="rect">
            <a:avLst/>
          </a:prstGeom>
          <a:ln w="12700">
            <a:solidFill>
              <a:srgbClr val="CCFF33"/>
            </a:solidFill>
          </a:ln>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305" name="Google Shape;305;p46"/>
          <p:cNvSpPr txBox="1">
            <a:spLocks noGrp="1"/>
          </p:cNvSpPr>
          <p:nvPr>
            <p:ph type="title"/>
          </p:nvPr>
        </p:nvSpPr>
        <p:spPr>
          <a:xfrm>
            <a:off x="720000" y="445025"/>
            <a:ext cx="80536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CCFF33"/>
                </a:solidFill>
              </a:rPr>
              <a:t>ARCHITECTURE OF THE PROPOSED SYSTEM</a:t>
            </a:r>
          </a:p>
        </p:txBody>
      </p:sp>
      <p:pic>
        <p:nvPicPr>
          <p:cNvPr id="4" name="Picture 3" descr="Image">
            <a:extLst>
              <a:ext uri="{FF2B5EF4-FFF2-40B4-BE49-F238E27FC236}">
                <a16:creationId xmlns:a16="http://schemas.microsoft.com/office/drawing/2014/main" id="{628335BA-4D75-5E7E-941E-0EDF273B4485}"/>
              </a:ext>
            </a:extLst>
          </p:cNvPr>
          <p:cNvPicPr>
            <a:picLocks noChangeAspect="1"/>
          </p:cNvPicPr>
          <p:nvPr/>
        </p:nvPicPr>
        <p:blipFill>
          <a:blip r:embed="rId3"/>
          <a:stretch>
            <a:fillRect/>
          </a:stretch>
        </p:blipFill>
        <p:spPr>
          <a:xfrm>
            <a:off x="72248" y="1017725"/>
            <a:ext cx="9071752" cy="3959389"/>
          </a:xfrm>
          <a:prstGeom prst="rect">
            <a:avLst/>
          </a:prstGeom>
        </p:spPr>
      </p:pic>
      <p:sp>
        <p:nvSpPr>
          <p:cNvPr id="7" name="Subtitle 1">
            <a:extLst>
              <a:ext uri="{FF2B5EF4-FFF2-40B4-BE49-F238E27FC236}">
                <a16:creationId xmlns:a16="http://schemas.microsoft.com/office/drawing/2014/main" id="{3CB11C83-AF0A-4783-0DF4-87C464CAF1B9}"/>
              </a:ext>
            </a:extLst>
          </p:cNvPr>
          <p:cNvSpPr>
            <a:spLocks noGrp="1" noChangeArrowheads="1"/>
          </p:cNvSpPr>
          <p:nvPr>
            <p:ph type="subTitle" idx="1"/>
          </p:nvPr>
        </p:nvSpPr>
        <p:spPr bwMode="auto">
          <a:xfrm>
            <a:off x="274618" y="1277287"/>
            <a:ext cx="266535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latin typeface="Maven Pro" panose="020B0604020202020204" charset="0"/>
              </a:rPr>
              <a:t>System Overview</a:t>
            </a:r>
            <a:r>
              <a:rPr kumimoji="0" lang="en-US" altLang="en-US" b="0" i="0" u="none" strike="noStrike" cap="none" normalizeH="0" baseline="0" dirty="0">
                <a:ln>
                  <a:noFill/>
                </a:ln>
                <a:solidFill>
                  <a:schemeClr val="bg1"/>
                </a:solidFill>
                <a:effectLst/>
                <a:latin typeface="Maven Pro" panose="020B0604020202020204" charset="0"/>
              </a:rPr>
              <a:t>: The architecture includes three key layers: the data layer (preprocessing historical data), the AI layer (GAN and RNN models), and the web layer (real-time interaction with live data).</a:t>
            </a:r>
          </a:p>
        </p:txBody>
      </p:sp>
      <p:sp>
        <p:nvSpPr>
          <p:cNvPr id="2" name="TextBox 1">
            <a:extLst>
              <a:ext uri="{FF2B5EF4-FFF2-40B4-BE49-F238E27FC236}">
                <a16:creationId xmlns:a16="http://schemas.microsoft.com/office/drawing/2014/main" id="{59AF7184-552F-AD24-5DA3-873A9126A45B}"/>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7</a:t>
            </a:r>
            <a:endParaRPr lang="en-IN" dirty="0">
              <a:solidFill>
                <a:srgbClr val="CCFF33"/>
              </a:solidFill>
              <a:latin typeface="Algerian" panose="04020705040A02060702" pitchFamily="82" charset="0"/>
            </a:endParaRPr>
          </a:p>
        </p:txBody>
      </p:sp>
      <p:sp>
        <p:nvSpPr>
          <p:cNvPr id="5" name="TextBox 4">
            <a:extLst>
              <a:ext uri="{FF2B5EF4-FFF2-40B4-BE49-F238E27FC236}">
                <a16:creationId xmlns:a16="http://schemas.microsoft.com/office/drawing/2014/main" id="{1CEAC380-4C1C-4A0F-FB13-28368DAEC8B9}"/>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DATA PREPROCESSING</a:t>
            </a:r>
            <a:endParaRPr dirty="0">
              <a:solidFill>
                <a:srgbClr val="CCFF33"/>
              </a:solidFill>
            </a:endParaRPr>
          </a:p>
        </p:txBody>
      </p:sp>
      <p:sp>
        <p:nvSpPr>
          <p:cNvPr id="27" name="Rectangle 3">
            <a:extLst>
              <a:ext uri="{FF2B5EF4-FFF2-40B4-BE49-F238E27FC236}">
                <a16:creationId xmlns:a16="http://schemas.microsoft.com/office/drawing/2014/main" id="{1DAB6B1A-2640-2872-C239-A2E18FE36D4F}"/>
              </a:ext>
            </a:extLst>
          </p:cNvPr>
          <p:cNvSpPr>
            <a:spLocks noGrp="1" noChangeArrowheads="1"/>
          </p:cNvSpPr>
          <p:nvPr>
            <p:ph type="subTitle" idx="1"/>
          </p:nvPr>
        </p:nvSpPr>
        <p:spPr bwMode="auto">
          <a:xfrm>
            <a:off x="835746" y="1062886"/>
            <a:ext cx="8065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aven Pro" panose="020B0604020202020204" charset="0"/>
              </a:rPr>
              <a:t>Data Collection</a:t>
            </a:r>
            <a:r>
              <a:rPr kumimoji="0" lang="en-US" altLang="en-US" b="0" i="0" u="none" strike="noStrike" cap="none" normalizeH="0" baseline="0" dirty="0">
                <a:ln>
                  <a:noFill/>
                </a:ln>
                <a:solidFill>
                  <a:schemeClr val="tx1"/>
                </a:solidFill>
                <a:effectLst/>
                <a:latin typeface="Maven Pro" panose="020B0604020202020204" charset="0"/>
              </a:rPr>
              <a:t>: Historical airfare data (route details, temporal patterns, fuel prices, etc.) is collected from multiple sources.</a:t>
            </a:r>
          </a:p>
        </p:txBody>
      </p:sp>
      <p:sp>
        <p:nvSpPr>
          <p:cNvPr id="29" name="Rectangle 3">
            <a:extLst>
              <a:ext uri="{FF2B5EF4-FFF2-40B4-BE49-F238E27FC236}">
                <a16:creationId xmlns:a16="http://schemas.microsoft.com/office/drawing/2014/main" id="{2AF736E4-4C3F-C4EE-99B3-A90ADD3D6193}"/>
              </a:ext>
            </a:extLst>
          </p:cNvPr>
          <p:cNvSpPr txBox="1">
            <a:spLocks noChangeArrowheads="1"/>
          </p:cNvSpPr>
          <p:nvPr/>
        </p:nvSpPr>
        <p:spPr bwMode="auto">
          <a:xfrm>
            <a:off x="835746" y="1470743"/>
            <a:ext cx="8065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marR="0" indent="0" algn="l" rtl="0" eaLnBrk="0" fontAlgn="base" latinLnBrk="0" hangingPunct="0">
              <a:spcBef>
                <a:spcPts val="0"/>
              </a:spcBef>
              <a:spcAft>
                <a:spcPts val="0"/>
              </a:spcAft>
            </a:pPr>
            <a:r>
              <a:rPr lang="en-US" b="1" i="0" baseline="0" dirty="0">
                <a:ln>
                  <a:noFill/>
                </a:ln>
                <a:solidFill>
                  <a:srgbClr val="FFFFFF"/>
                </a:solidFill>
                <a:effectLst/>
                <a:latin typeface="Maven Pro" panose="020B0604020202020204" charset="0"/>
                <a:ea typeface="Maven Pro" panose="020B0604020202020204" charset="0"/>
                <a:cs typeface="Maven Pro" panose="020B0604020202020204" charset="0"/>
              </a:rPr>
              <a:t>Cleaning and Outliers</a:t>
            </a:r>
            <a:r>
              <a:rPr lang="en-US" b="0" i="0" baseline="0" dirty="0">
                <a:ln>
                  <a:noFill/>
                </a:ln>
                <a:solidFill>
                  <a:srgbClr val="FFFFFF"/>
                </a:solidFill>
                <a:effectLst/>
                <a:latin typeface="Maven Pro" panose="020B0604020202020204" charset="0"/>
                <a:ea typeface="Maven Pro" panose="020B0604020202020204" charset="0"/>
                <a:cs typeface="Maven Pro" panose="020B0604020202020204" charset="0"/>
              </a:rPr>
              <a:t>: Techniques like Z-score and interquartile range (IQR) are applied to remove outliers and ensure data consistency​.</a:t>
            </a:r>
            <a:endParaRPr lang="en-IN" dirty="0">
              <a:effectLst/>
            </a:endParaRPr>
          </a:p>
        </p:txBody>
      </p:sp>
      <p:sp>
        <p:nvSpPr>
          <p:cNvPr id="30" name="Rectangle 3">
            <a:extLst>
              <a:ext uri="{FF2B5EF4-FFF2-40B4-BE49-F238E27FC236}">
                <a16:creationId xmlns:a16="http://schemas.microsoft.com/office/drawing/2014/main" id="{D07DF324-474A-93DC-547A-9DA4A4B0867F}"/>
              </a:ext>
            </a:extLst>
          </p:cNvPr>
          <p:cNvSpPr txBox="1">
            <a:spLocks noChangeArrowheads="1"/>
          </p:cNvSpPr>
          <p:nvPr/>
        </p:nvSpPr>
        <p:spPr bwMode="auto">
          <a:xfrm>
            <a:off x="835746" y="1861944"/>
            <a:ext cx="80651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marR="0" indent="0" algn="l" rtl="0" eaLnBrk="0" fontAlgn="base" latinLnBrk="0" hangingPunct="0">
              <a:spcBef>
                <a:spcPts val="0"/>
              </a:spcBef>
              <a:spcAft>
                <a:spcPts val="0"/>
              </a:spcAft>
            </a:pPr>
            <a:r>
              <a:rPr lang="en-US" b="1" i="0" baseline="0" dirty="0">
                <a:ln>
                  <a:noFill/>
                </a:ln>
                <a:solidFill>
                  <a:srgbClr val="FFFFFF"/>
                </a:solidFill>
                <a:effectLst/>
                <a:latin typeface="Maven Pro" panose="020B0604020202020204" charset="0"/>
                <a:ea typeface="Maven Pro" panose="020B0604020202020204" charset="0"/>
                <a:cs typeface="Maven Pro" panose="020B0604020202020204" charset="0"/>
              </a:rPr>
              <a:t>Feature Engineering</a:t>
            </a:r>
            <a:r>
              <a:rPr lang="en-US" b="0" i="0" baseline="0" dirty="0">
                <a:ln>
                  <a:noFill/>
                </a:ln>
                <a:solidFill>
                  <a:srgbClr val="FFFFFF"/>
                </a:solidFill>
                <a:effectLst/>
                <a:latin typeface="Maven Pro" panose="020B0604020202020204" charset="0"/>
                <a:ea typeface="Maven Pro" panose="020B0604020202020204" charset="0"/>
                <a:cs typeface="Maven Pro" panose="020B0604020202020204" charset="0"/>
              </a:rPr>
              <a:t>: Important features like seasonality, economic indicators, and passenger load factors are extracted to improve model accuracy​.</a:t>
            </a:r>
            <a:endParaRPr lang="en-IN" dirty="0">
              <a:effectLst/>
            </a:endParaRPr>
          </a:p>
          <a:p>
            <a:pPr marL="0" marR="0" indent="0" algn="ctr" rtl="0" eaLnBrk="0" fontAlgn="base" latinLnBrk="0" hangingPunct="0">
              <a:spcBef>
                <a:spcPts val="0"/>
              </a:spcBef>
              <a:spcAft>
                <a:spcPts val="0"/>
              </a:spcAft>
            </a:pPr>
            <a:r>
              <a:rPr lang="en-US" b="1" i="0" baseline="0" dirty="0">
                <a:ln>
                  <a:noFill/>
                </a:ln>
                <a:solidFill>
                  <a:srgbClr val="FFFFFF"/>
                </a:solidFill>
                <a:effectLst/>
                <a:latin typeface="Maven Pro" panose="020B0604020202020204" charset="0"/>
                <a:ea typeface="Maven Pro" panose="020B0604020202020204" charset="0"/>
                <a:cs typeface="Maven Pro" panose="020B0604020202020204" charset="0"/>
              </a:rPr>
              <a:t>Table 1 (Historical Airfare Dataset)</a:t>
            </a:r>
            <a:endParaRPr lang="en-IN" dirty="0">
              <a:effectLst/>
            </a:endParaRPr>
          </a:p>
        </p:txBody>
      </p:sp>
      <p:pic>
        <p:nvPicPr>
          <p:cNvPr id="36" name="Picture 35">
            <a:extLst>
              <a:ext uri="{FF2B5EF4-FFF2-40B4-BE49-F238E27FC236}">
                <a16:creationId xmlns:a16="http://schemas.microsoft.com/office/drawing/2014/main" id="{FE5ED325-6054-6CBB-5ECF-01ADBD8BA4D7}"/>
              </a:ext>
            </a:extLst>
          </p:cNvPr>
          <p:cNvPicPr>
            <a:picLocks noChangeAspect="1"/>
          </p:cNvPicPr>
          <p:nvPr/>
        </p:nvPicPr>
        <p:blipFill>
          <a:blip r:embed="rId3"/>
          <a:stretch>
            <a:fillRect/>
          </a:stretch>
        </p:blipFill>
        <p:spPr>
          <a:xfrm>
            <a:off x="835747" y="2525584"/>
            <a:ext cx="7693181" cy="2516680"/>
          </a:xfrm>
          <a:prstGeom prst="rect">
            <a:avLst/>
          </a:prstGeom>
        </p:spPr>
      </p:pic>
      <p:sp>
        <p:nvSpPr>
          <p:cNvPr id="2" name="TextBox 1">
            <a:extLst>
              <a:ext uri="{FF2B5EF4-FFF2-40B4-BE49-F238E27FC236}">
                <a16:creationId xmlns:a16="http://schemas.microsoft.com/office/drawing/2014/main" id="{6C3607B1-920F-40AA-890C-FDEB497AAC45}"/>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8</a:t>
            </a:r>
            <a:endParaRPr lang="en-IN" dirty="0">
              <a:solidFill>
                <a:srgbClr val="CCFF33"/>
              </a:solidFill>
              <a:latin typeface="Algerian" panose="04020705040A02060702" pitchFamily="82" charset="0"/>
            </a:endParaRPr>
          </a:p>
        </p:txBody>
      </p:sp>
      <p:sp>
        <p:nvSpPr>
          <p:cNvPr id="4" name="TextBox 3">
            <a:extLst>
              <a:ext uri="{FF2B5EF4-FFF2-40B4-BE49-F238E27FC236}">
                <a16:creationId xmlns:a16="http://schemas.microsoft.com/office/drawing/2014/main" id="{CC6A2D09-95FB-5E3C-ABA2-0D270C9015EC}"/>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title"/>
          </p:nvPr>
        </p:nvSpPr>
        <p:spPr>
          <a:xfrm>
            <a:off x="722603" y="440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FF33"/>
                </a:solidFill>
              </a:rPr>
              <a:t>GENERATIVE AI FRAMEWORK</a:t>
            </a:r>
            <a:endParaRPr dirty="0">
              <a:solidFill>
                <a:srgbClr val="CCFF33"/>
              </a:solidFill>
            </a:endParaRPr>
          </a:p>
        </p:txBody>
      </p:sp>
      <p:sp>
        <p:nvSpPr>
          <p:cNvPr id="25" name="Rectangle 2">
            <a:extLst>
              <a:ext uri="{FF2B5EF4-FFF2-40B4-BE49-F238E27FC236}">
                <a16:creationId xmlns:a16="http://schemas.microsoft.com/office/drawing/2014/main" id="{289B58DE-D601-DC4A-1E1F-2BADCA0E0E9D}"/>
              </a:ext>
            </a:extLst>
          </p:cNvPr>
          <p:cNvSpPr>
            <a:spLocks noGrp="1" noChangeArrowheads="1"/>
          </p:cNvSpPr>
          <p:nvPr>
            <p:ph type="subTitle" idx="1"/>
          </p:nvPr>
        </p:nvSpPr>
        <p:spPr bwMode="auto">
          <a:xfrm>
            <a:off x="1089875" y="1324224"/>
            <a:ext cx="75332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aven Pro" panose="020B0604020202020204" charset="0"/>
              </a:rPr>
              <a:t>Generative Adversarial Networks (GANs)</a:t>
            </a:r>
            <a:r>
              <a:rPr kumimoji="0" lang="en-US" altLang="en-US" b="0" i="0" u="none" strike="noStrike" cap="none" normalizeH="0" baseline="0" dirty="0">
                <a:ln>
                  <a:noFill/>
                </a:ln>
                <a:solidFill>
                  <a:schemeClr val="tx1"/>
                </a:solidFill>
                <a:effectLst/>
                <a:latin typeface="Maven Pro" panose="020B0604020202020204" charset="0"/>
              </a:rPr>
              <a:t>: The GAN framework consists of two models—Generator and Discriminator. The generator predicts future airfare prices by learning complex data patterns, while the discriminator evaluates the accuracy of those predictions​.</a:t>
            </a:r>
          </a:p>
        </p:txBody>
      </p:sp>
      <p:sp>
        <p:nvSpPr>
          <p:cNvPr id="26" name="Rectangle 2">
            <a:extLst>
              <a:ext uri="{FF2B5EF4-FFF2-40B4-BE49-F238E27FC236}">
                <a16:creationId xmlns:a16="http://schemas.microsoft.com/office/drawing/2014/main" id="{CE648652-9FF0-2E11-93B2-EB34811E648E}"/>
              </a:ext>
            </a:extLst>
          </p:cNvPr>
          <p:cNvSpPr txBox="1">
            <a:spLocks noChangeArrowheads="1"/>
          </p:cNvSpPr>
          <p:nvPr/>
        </p:nvSpPr>
        <p:spPr bwMode="auto">
          <a:xfrm>
            <a:off x="5300690" y="2480448"/>
            <a:ext cx="312331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pPr>
            <a:r>
              <a:rPr lang="en-US" altLang="en-US" b="1" dirty="0">
                <a:solidFill>
                  <a:schemeClr val="tx1"/>
                </a:solidFill>
                <a:latin typeface="Maven Pro" panose="020B0604020202020204" charset="0"/>
              </a:rPr>
              <a:t>Adversarial Training</a:t>
            </a:r>
            <a:r>
              <a:rPr lang="en-US" altLang="en-US" dirty="0">
                <a:solidFill>
                  <a:schemeClr val="tx1"/>
                </a:solidFill>
                <a:latin typeface="Maven Pro" panose="020B0604020202020204" charset="0"/>
              </a:rPr>
              <a:t>: The two models compete in a loop, improving each other. The generator attempts to produce realistic future price data, and the discriminator works to distinguish between real and generated data. This process refines the predictions​.</a:t>
            </a:r>
          </a:p>
        </p:txBody>
      </p:sp>
      <p:pic>
        <p:nvPicPr>
          <p:cNvPr id="31" name="Picture 30" descr="A diagram of a sample&#10;&#10;Description automatically generated">
            <a:extLst>
              <a:ext uri="{FF2B5EF4-FFF2-40B4-BE49-F238E27FC236}">
                <a16:creationId xmlns:a16="http://schemas.microsoft.com/office/drawing/2014/main" id="{60D300EA-2AFB-1C6A-4936-44F5ABF4A6A6}"/>
              </a:ext>
            </a:extLst>
          </p:cNvPr>
          <p:cNvPicPr>
            <a:picLocks noChangeAspect="1"/>
          </p:cNvPicPr>
          <p:nvPr/>
        </p:nvPicPr>
        <p:blipFill>
          <a:blip r:embed="rId3"/>
          <a:stretch>
            <a:fillRect/>
          </a:stretch>
        </p:blipFill>
        <p:spPr>
          <a:xfrm>
            <a:off x="112536" y="2172881"/>
            <a:ext cx="4901156" cy="2876299"/>
          </a:xfrm>
          <a:prstGeom prst="rect">
            <a:avLst/>
          </a:prstGeom>
        </p:spPr>
      </p:pic>
      <p:grpSp>
        <p:nvGrpSpPr>
          <p:cNvPr id="32" name="Google Shape;950;p78">
            <a:extLst>
              <a:ext uri="{FF2B5EF4-FFF2-40B4-BE49-F238E27FC236}">
                <a16:creationId xmlns:a16="http://schemas.microsoft.com/office/drawing/2014/main" id="{D485CF1A-6C86-A1F1-CC32-50250755ED4D}"/>
              </a:ext>
            </a:extLst>
          </p:cNvPr>
          <p:cNvGrpSpPr/>
          <p:nvPr/>
        </p:nvGrpSpPr>
        <p:grpSpPr>
          <a:xfrm>
            <a:off x="864223" y="1449941"/>
            <a:ext cx="141447" cy="125667"/>
            <a:chOff x="5058450" y="1870100"/>
            <a:chExt cx="58075" cy="51600"/>
          </a:xfrm>
        </p:grpSpPr>
        <p:sp>
          <p:nvSpPr>
            <p:cNvPr id="33" name="Google Shape;951;p78">
              <a:extLst>
                <a:ext uri="{FF2B5EF4-FFF2-40B4-BE49-F238E27FC236}">
                  <a16:creationId xmlns:a16="http://schemas.microsoft.com/office/drawing/2014/main" id="{9F88A3C9-FEEF-E257-37E0-D45D4D1D230B}"/>
                </a:ext>
              </a:extLst>
            </p:cNvPr>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2;p78">
              <a:extLst>
                <a:ext uri="{FF2B5EF4-FFF2-40B4-BE49-F238E27FC236}">
                  <a16:creationId xmlns:a16="http://schemas.microsoft.com/office/drawing/2014/main" id="{A30D7180-5719-FF21-B06C-1723E746401A}"/>
                </a:ext>
              </a:extLst>
            </p:cNvPr>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50;p78">
            <a:extLst>
              <a:ext uri="{FF2B5EF4-FFF2-40B4-BE49-F238E27FC236}">
                <a16:creationId xmlns:a16="http://schemas.microsoft.com/office/drawing/2014/main" id="{B9D7F0B9-A705-A32A-5CC8-6BDCB0A5F863}"/>
              </a:ext>
            </a:extLst>
          </p:cNvPr>
          <p:cNvGrpSpPr/>
          <p:nvPr/>
        </p:nvGrpSpPr>
        <p:grpSpPr>
          <a:xfrm>
            <a:off x="5137948" y="2571750"/>
            <a:ext cx="141447" cy="125667"/>
            <a:chOff x="5058450" y="1870100"/>
            <a:chExt cx="58075" cy="51600"/>
          </a:xfrm>
        </p:grpSpPr>
        <p:sp>
          <p:nvSpPr>
            <p:cNvPr id="36" name="Google Shape;951;p78">
              <a:extLst>
                <a:ext uri="{FF2B5EF4-FFF2-40B4-BE49-F238E27FC236}">
                  <a16:creationId xmlns:a16="http://schemas.microsoft.com/office/drawing/2014/main" id="{1A79E1D3-2508-EF5D-0929-A082D95A3290}"/>
                </a:ext>
              </a:extLst>
            </p:cNvPr>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2;p78">
              <a:extLst>
                <a:ext uri="{FF2B5EF4-FFF2-40B4-BE49-F238E27FC236}">
                  <a16:creationId xmlns:a16="http://schemas.microsoft.com/office/drawing/2014/main" id="{68412463-2894-EBF6-0C63-AFE4659CAA33}"/>
                </a:ext>
              </a:extLst>
            </p:cNvPr>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Rectangle 2">
            <a:extLst>
              <a:ext uri="{FF2B5EF4-FFF2-40B4-BE49-F238E27FC236}">
                <a16:creationId xmlns:a16="http://schemas.microsoft.com/office/drawing/2014/main" id="{322460BE-3120-79CD-8891-8747726F34F4}"/>
              </a:ext>
            </a:extLst>
          </p:cNvPr>
          <p:cNvSpPr txBox="1">
            <a:spLocks noChangeArrowheads="1"/>
          </p:cNvSpPr>
          <p:nvPr/>
        </p:nvSpPr>
        <p:spPr bwMode="auto">
          <a:xfrm>
            <a:off x="5367632" y="4052170"/>
            <a:ext cx="31233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1200"/>
              <a:buFont typeface="Maven Pro"/>
              <a:buNone/>
              <a:defRPr sz="1200" b="0" i="0" u="none" strike="noStrike" cap="none">
                <a:solidFill>
                  <a:schemeClr val="dk1"/>
                </a:solidFill>
                <a:latin typeface="Maven Pro"/>
                <a:ea typeface="Maven Pro"/>
                <a:cs typeface="Maven Pro"/>
                <a:sym typeface="Maven Pro"/>
              </a:defRPr>
            </a:lvl9pPr>
          </a:lstStyle>
          <a:p>
            <a:pPr marL="0" indent="0" eaLnBrk="0" fontAlgn="base" hangingPunct="0">
              <a:spcBef>
                <a:spcPct val="0"/>
              </a:spcBef>
              <a:spcAft>
                <a:spcPct val="0"/>
              </a:spcAft>
              <a:buClrTx/>
              <a:buSzTx/>
            </a:pPr>
            <a:r>
              <a:rPr lang="en-US" b="1" dirty="0"/>
              <a:t>Figure 1: (GAN Neural Network)</a:t>
            </a:r>
            <a:r>
              <a:rPr lang="en-US" dirty="0"/>
              <a:t> Illustrates the architecture and mechanism of the GAN.</a:t>
            </a:r>
            <a:endParaRPr lang="en-US" altLang="en-US" dirty="0">
              <a:solidFill>
                <a:schemeClr val="tx1"/>
              </a:solidFill>
              <a:latin typeface="Maven Pro" panose="020B0604020202020204" charset="0"/>
            </a:endParaRPr>
          </a:p>
        </p:txBody>
      </p:sp>
      <p:grpSp>
        <p:nvGrpSpPr>
          <p:cNvPr id="39" name="Google Shape;950;p78">
            <a:extLst>
              <a:ext uri="{FF2B5EF4-FFF2-40B4-BE49-F238E27FC236}">
                <a16:creationId xmlns:a16="http://schemas.microsoft.com/office/drawing/2014/main" id="{C208F907-7576-F5BE-3409-0359048CDD4D}"/>
              </a:ext>
            </a:extLst>
          </p:cNvPr>
          <p:cNvGrpSpPr/>
          <p:nvPr/>
        </p:nvGrpSpPr>
        <p:grpSpPr>
          <a:xfrm>
            <a:off x="5159243" y="4144200"/>
            <a:ext cx="141447" cy="125667"/>
            <a:chOff x="5058450" y="1870100"/>
            <a:chExt cx="58075" cy="51600"/>
          </a:xfrm>
        </p:grpSpPr>
        <p:sp>
          <p:nvSpPr>
            <p:cNvPr id="40" name="Google Shape;951;p78">
              <a:extLst>
                <a:ext uri="{FF2B5EF4-FFF2-40B4-BE49-F238E27FC236}">
                  <a16:creationId xmlns:a16="http://schemas.microsoft.com/office/drawing/2014/main" id="{DE7E5A35-5AA7-B885-9BA7-FC5D3C5ECE5A}"/>
                </a:ext>
              </a:extLst>
            </p:cNvPr>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52;p78">
              <a:extLst>
                <a:ext uri="{FF2B5EF4-FFF2-40B4-BE49-F238E27FC236}">
                  <a16:creationId xmlns:a16="http://schemas.microsoft.com/office/drawing/2014/main" id="{B53B28A8-8930-90FC-1D90-3CBF270D9FAE}"/>
                </a:ext>
              </a:extLst>
            </p:cNvPr>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CC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F24F1A8-5A50-8C13-A314-69210CBD50B3}"/>
              </a:ext>
            </a:extLst>
          </p:cNvPr>
          <p:cNvSpPr txBox="1"/>
          <p:nvPr/>
        </p:nvSpPr>
        <p:spPr>
          <a:xfrm>
            <a:off x="8882616" y="-43767"/>
            <a:ext cx="320167" cy="312374"/>
          </a:xfrm>
          <a:prstGeom prst="rect">
            <a:avLst/>
          </a:prstGeom>
          <a:noFill/>
        </p:spPr>
        <p:txBody>
          <a:bodyPr wrap="square" rtlCol="0">
            <a:spAutoFit/>
          </a:bodyPr>
          <a:lstStyle/>
          <a:p>
            <a:r>
              <a:rPr lang="en-US" dirty="0">
                <a:solidFill>
                  <a:srgbClr val="CCFF33"/>
                </a:solidFill>
                <a:latin typeface="Algerian" panose="04020705040A02060702" pitchFamily="82" charset="0"/>
              </a:rPr>
              <a:t>9</a:t>
            </a:r>
            <a:endParaRPr lang="en-IN" dirty="0">
              <a:solidFill>
                <a:srgbClr val="CCFF33"/>
              </a:solidFill>
              <a:latin typeface="Algerian" panose="04020705040A02060702" pitchFamily="82" charset="0"/>
            </a:endParaRPr>
          </a:p>
        </p:txBody>
      </p:sp>
      <p:sp>
        <p:nvSpPr>
          <p:cNvPr id="4" name="TextBox 3">
            <a:extLst>
              <a:ext uri="{FF2B5EF4-FFF2-40B4-BE49-F238E27FC236}">
                <a16:creationId xmlns:a16="http://schemas.microsoft.com/office/drawing/2014/main" id="{BA77E9E1-DDAF-44FE-A643-4A9E37EA9A86}"/>
              </a:ext>
            </a:extLst>
          </p:cNvPr>
          <p:cNvSpPr txBox="1"/>
          <p:nvPr/>
        </p:nvSpPr>
        <p:spPr>
          <a:xfrm>
            <a:off x="-97969" y="-43767"/>
            <a:ext cx="966650" cy="248531"/>
          </a:xfrm>
          <a:prstGeom prst="rect">
            <a:avLst/>
          </a:prstGeom>
          <a:noFill/>
        </p:spPr>
        <p:txBody>
          <a:bodyPr wrap="square" rtlCol="0">
            <a:spAutoFit/>
          </a:bodyPr>
          <a:lstStyle/>
          <a:p>
            <a:r>
              <a:rPr lang="en-US" sz="1000" dirty="0">
                <a:solidFill>
                  <a:srgbClr val="CCFF33"/>
                </a:solidFill>
                <a:latin typeface="Algerian" panose="04020705040A02060702" pitchFamily="82" charset="0"/>
              </a:rPr>
              <a:t>18-OCT-2025 </a:t>
            </a:r>
            <a:endParaRPr lang="en-IN" sz="1000" dirty="0">
              <a:solidFill>
                <a:srgbClr val="CCFF33"/>
              </a:solidFill>
              <a:latin typeface="Algerian" panose="04020705040A02060702" pitchFamily="82" charset="0"/>
            </a:endParaRPr>
          </a:p>
        </p:txBody>
      </p:sp>
    </p:spTree>
  </p:cSld>
  <p:clrMapOvr>
    <a:masterClrMapping/>
  </p:clrMapOvr>
  <p:transition spd="slow">
    <p:push dir="u"/>
  </p:transition>
</p:sld>
</file>

<file path=ppt/theme/theme1.xml><?xml version="1.0" encoding="utf-8"?>
<a:theme xmlns:a="http://schemas.openxmlformats.org/drawingml/2006/main" name="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TotalTime>
  <Words>1666</Words>
  <Application>Microsoft Office PowerPoint</Application>
  <PresentationFormat>On-screen Show (16:9)</PresentationFormat>
  <Paragraphs>154</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Nunito Light</vt:lpstr>
      <vt:lpstr>Algerian</vt:lpstr>
      <vt:lpstr>Bauhaus 93</vt:lpstr>
      <vt:lpstr>Maven Pro Medium</vt:lpstr>
      <vt:lpstr>Arial</vt:lpstr>
      <vt:lpstr>Open Sans Light</vt:lpstr>
      <vt:lpstr>Maven Pro</vt:lpstr>
      <vt:lpstr>Company Best Practices by Slidesgo</vt:lpstr>
      <vt:lpstr>FLIGHT PRICE PREDICTION WEB-BASED PLATFORM . .</vt:lpstr>
      <vt:lpstr>CONTENTS OF THIS TEMPLATE</vt:lpstr>
      <vt:lpstr>INTRODUCTION</vt:lpstr>
      <vt:lpstr>PROBLEM STATEMENT &amp; OBJECTIVE</vt:lpstr>
      <vt:lpstr>LITERATURE REVIEW</vt:lpstr>
      <vt:lpstr>PROPOSED FRAMEWORK OVERVIEW</vt:lpstr>
      <vt:lpstr>ARCHITECTURE OF THE PROPOSED SYSTEM</vt:lpstr>
      <vt:lpstr>DATA PREPROCESSING</vt:lpstr>
      <vt:lpstr>GENERATIVE AI FRAMEWORK</vt:lpstr>
      <vt:lpstr>DEEP LEARNING ARCHITECTURES</vt:lpstr>
      <vt:lpstr>REAL-TIME FORECASTING MODULE</vt:lpstr>
      <vt:lpstr>MODEL TRAINING AND VALIDATION</vt:lpstr>
      <vt:lpstr>SCENARIO: REAL-TIME FLIGHT PRICE PREDICTION SYSTEM DEPLOYMENT</vt:lpstr>
      <vt:lpstr>USER INTERFACE AND REAL-TIME INSIGHTS</vt:lpstr>
      <vt:lpstr>RESULTS AND DISCUSSIONS</vt:lpstr>
      <vt:lpstr>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Najiya N</dc:creator>
  <cp:lastModifiedBy>Hari R</cp:lastModifiedBy>
  <cp:revision>8</cp:revision>
  <dcterms:modified xsi:type="dcterms:W3CDTF">2024-10-17T22:20:00Z</dcterms:modified>
</cp:coreProperties>
</file>